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54479a54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54479a54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4db437e03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4db437e03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4db437e03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4db437e03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4ae6618d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4ae6618d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4e9ab2ad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4e9ab2ad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4e9ab2ad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4e9ab2ad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4db437e0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4db437e0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4db437e03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4db437e03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4db437e0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4db437e03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4e9ab2adf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4e9ab2adf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4db437e03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4db437e03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4ae6618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4ae6618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4db437e03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4db437e03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4e9ab2adf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4e9ab2adf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4e9ab2ad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4e9ab2ad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4e9ab2adf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4e9ab2adf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4ae6618d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4ae6618d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1fbe77d3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1fbe77d3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1fbe77d3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1fbe77d3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1fbe77d3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1fbe77d3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1fbe77d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1fbe77d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1fbe77d3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1fbe77d3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92e01cc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92e01cc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4ae6618d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4ae6618d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4ae6618d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4ae6618d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4db437e0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4db437e0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4db437e0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4db437e0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4db437e0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24db437e0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4db437e0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4db437e0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4db437e0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24db437e0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4db437e0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24db437e0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4db437e0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24db437e03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52982226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52982226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92e01cc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92e01cc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52982226b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52982226b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4ae6618d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4ae6618d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4db437e0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4db437e03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4ae6618d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4ae6618d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4e9ab2ad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4e9ab2a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a16f7ee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a16f7ee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92e01cc7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92e01cc7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4ae6618d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4ae6618d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4ae6618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4ae6618d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4db437e03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4db437e03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43.png"/><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arxiv.org/pdf/1906.04341.pdf" TargetMode="External"/><Relationship Id="rId4" Type="http://schemas.openxmlformats.org/officeDocument/2006/relationships/hyperlink" Target="https://arxiv.org/pdf/1907.00570.pdf" TargetMode="External"/><Relationship Id="rId5" Type="http://schemas.openxmlformats.org/officeDocument/2006/relationships/hyperlink" Target="https://arxiv.org/abs/1910.1346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huggingface.co/facebook/bart-large-cn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arxiv.org/abs/1904.02679" TargetMode="External"/><Relationship Id="rId4" Type="http://schemas.openxmlformats.org/officeDocument/2006/relationships/hyperlink" Target="https://github.com/flairNLP/flai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Analysis of Attention on Text </a:t>
            </a:r>
            <a:endParaRPr/>
          </a:p>
          <a:p>
            <a:pPr indent="0" lvl="0" marL="0" rtl="0" algn="l">
              <a:spcBef>
                <a:spcPts val="0"/>
              </a:spcBef>
              <a:spcAft>
                <a:spcPts val="0"/>
              </a:spcAft>
              <a:buNone/>
            </a:pPr>
            <a:r>
              <a:rPr lang="en"/>
              <a:t>Summarization Models</a:t>
            </a:r>
            <a:endParaRPr/>
          </a:p>
        </p:txBody>
      </p:sp>
      <p:sp>
        <p:nvSpPr>
          <p:cNvPr id="86" name="Google Shape;86;p13"/>
          <p:cNvSpPr txBox="1"/>
          <p:nvPr>
            <p:ph idx="1" type="subTitle"/>
          </p:nvPr>
        </p:nvSpPr>
        <p:spPr>
          <a:xfrm>
            <a:off x="598100" y="2715956"/>
            <a:ext cx="8222100" cy="154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Members:</a:t>
            </a:r>
            <a:endParaRPr/>
          </a:p>
          <a:p>
            <a:pPr indent="-330200" lvl="0" marL="457200" rtl="0" algn="l">
              <a:spcBef>
                <a:spcPts val="0"/>
              </a:spcBef>
              <a:spcAft>
                <a:spcPts val="0"/>
              </a:spcAft>
              <a:buSzPts val="1600"/>
              <a:buChar char="●"/>
            </a:pPr>
            <a:r>
              <a:rPr lang="en" sz="1600"/>
              <a:t>Harold Popluhar (st122556)</a:t>
            </a:r>
            <a:endParaRPr sz="1600"/>
          </a:p>
          <a:p>
            <a:pPr indent="-330200" lvl="0" marL="457200" rtl="0" algn="l">
              <a:spcBef>
                <a:spcPts val="0"/>
              </a:spcBef>
              <a:spcAft>
                <a:spcPts val="0"/>
              </a:spcAft>
              <a:buSzPts val="1600"/>
              <a:buChar char="●"/>
            </a:pPr>
            <a:r>
              <a:rPr lang="en" sz="1600"/>
              <a:t>Omer Farooq Bhatti (st122498)</a:t>
            </a:r>
            <a:endParaRPr sz="1600"/>
          </a:p>
          <a:p>
            <a:pPr indent="-330200" lvl="0" marL="457200" rtl="0" algn="l">
              <a:spcBef>
                <a:spcPts val="0"/>
              </a:spcBef>
              <a:spcAft>
                <a:spcPts val="0"/>
              </a:spcAft>
              <a:buSzPts val="1600"/>
              <a:buChar char="●"/>
            </a:pPr>
            <a:r>
              <a:rPr lang="en" sz="1600"/>
              <a:t>Amanda Raj Shrestha (st122245)</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192250" y="1338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T5 small - Fine-tuning - Rouge1 &amp; Rouge2 scores</a:t>
            </a:r>
            <a:endParaRPr/>
          </a:p>
        </p:txBody>
      </p:sp>
      <p:pic>
        <p:nvPicPr>
          <p:cNvPr id="142" name="Google Shape;142;p22"/>
          <p:cNvPicPr preferRelativeResize="0"/>
          <p:nvPr/>
        </p:nvPicPr>
        <p:blipFill>
          <a:blip r:embed="rId3">
            <a:alphaModFix/>
          </a:blip>
          <a:stretch>
            <a:fillRect/>
          </a:stretch>
        </p:blipFill>
        <p:spPr>
          <a:xfrm>
            <a:off x="152400" y="824475"/>
            <a:ext cx="5679701" cy="1929750"/>
          </a:xfrm>
          <a:prstGeom prst="rect">
            <a:avLst/>
          </a:prstGeom>
          <a:noFill/>
          <a:ln>
            <a:noFill/>
          </a:ln>
        </p:spPr>
      </p:pic>
      <p:pic>
        <p:nvPicPr>
          <p:cNvPr id="143" name="Google Shape;143;p22"/>
          <p:cNvPicPr preferRelativeResize="0"/>
          <p:nvPr/>
        </p:nvPicPr>
        <p:blipFill>
          <a:blip r:embed="rId4">
            <a:alphaModFix/>
          </a:blip>
          <a:stretch>
            <a:fillRect/>
          </a:stretch>
        </p:blipFill>
        <p:spPr>
          <a:xfrm>
            <a:off x="2743200" y="2830425"/>
            <a:ext cx="6270654" cy="2084476"/>
          </a:xfrm>
          <a:prstGeom prst="rect">
            <a:avLst/>
          </a:prstGeom>
          <a:noFill/>
          <a:ln>
            <a:noFill/>
          </a:ln>
        </p:spPr>
      </p:pic>
      <p:sp>
        <p:nvSpPr>
          <p:cNvPr id="144" name="Google Shape;144;p22"/>
          <p:cNvSpPr txBox="1"/>
          <p:nvPr/>
        </p:nvSpPr>
        <p:spPr>
          <a:xfrm>
            <a:off x="6085700" y="982300"/>
            <a:ext cx="2928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Rouge1 score = 29.73</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Rouge2 score = 8.77</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 tagging</a:t>
            </a:r>
            <a:endParaRPr/>
          </a:p>
        </p:txBody>
      </p:sp>
      <p:sp>
        <p:nvSpPr>
          <p:cNvPr id="150" name="Google Shape;150;p23"/>
          <p:cNvSpPr txBox="1"/>
          <p:nvPr>
            <p:ph idx="1" type="body"/>
          </p:nvPr>
        </p:nvSpPr>
        <p:spPr>
          <a:xfrm>
            <a:off x="311700" y="1229875"/>
            <a:ext cx="5856000" cy="33390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We generate the Parts of Speech tags for our </a:t>
            </a:r>
            <a:r>
              <a:rPr lang="en"/>
              <a:t>input</a:t>
            </a:r>
            <a:endParaRPr/>
          </a:p>
          <a:p>
            <a:pPr indent="0" lvl="0" marL="457200" rtl="0" algn="l">
              <a:lnSpc>
                <a:spcPct val="100000"/>
              </a:lnSpc>
              <a:spcBef>
                <a:spcPts val="0"/>
              </a:spcBef>
              <a:spcAft>
                <a:spcPts val="0"/>
              </a:spcAft>
              <a:buNone/>
            </a:pPr>
            <a:r>
              <a:rPr lang="en"/>
              <a:t>sentence using the Flair POS tagger.</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Having a tagged input sequence can be useful when examining the model workings to understand which Parts of speech the model is paying attention to.</a:t>
            </a:r>
            <a:endParaRPr/>
          </a:p>
        </p:txBody>
      </p:sp>
      <p:pic>
        <p:nvPicPr>
          <p:cNvPr id="151" name="Google Shape;151;p23"/>
          <p:cNvPicPr preferRelativeResize="0"/>
          <p:nvPr/>
        </p:nvPicPr>
        <p:blipFill>
          <a:blip r:embed="rId3">
            <a:alphaModFix/>
          </a:blip>
          <a:stretch>
            <a:fillRect/>
          </a:stretch>
        </p:blipFill>
        <p:spPr>
          <a:xfrm>
            <a:off x="6167777" y="733475"/>
            <a:ext cx="2584750" cy="41814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147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Visualization (T5-base): </a:t>
            </a:r>
            <a:r>
              <a:rPr lang="en" sz="2333"/>
              <a:t>Encoder Attention</a:t>
            </a:r>
            <a:endParaRPr sz="2333"/>
          </a:p>
        </p:txBody>
      </p:sp>
      <p:pic>
        <p:nvPicPr>
          <p:cNvPr id="157" name="Google Shape;157;p24"/>
          <p:cNvPicPr preferRelativeResize="0"/>
          <p:nvPr/>
        </p:nvPicPr>
        <p:blipFill>
          <a:blip r:embed="rId3">
            <a:alphaModFix/>
          </a:blip>
          <a:stretch>
            <a:fillRect/>
          </a:stretch>
        </p:blipFill>
        <p:spPr>
          <a:xfrm>
            <a:off x="152400" y="1627400"/>
            <a:ext cx="8839200" cy="3014204"/>
          </a:xfrm>
          <a:prstGeom prst="rect">
            <a:avLst/>
          </a:prstGeom>
          <a:noFill/>
          <a:ln>
            <a:noFill/>
          </a:ln>
        </p:spPr>
      </p:pic>
      <p:sp>
        <p:nvSpPr>
          <p:cNvPr id="158" name="Google Shape;158;p24"/>
          <p:cNvSpPr txBox="1"/>
          <p:nvPr/>
        </p:nvSpPr>
        <p:spPr>
          <a:xfrm>
            <a:off x="2461725" y="818025"/>
            <a:ext cx="65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Attention Heads of First layer of the Encoder of T5-base model. No task</a:t>
            </a:r>
            <a:endParaRPr>
              <a:latin typeface="Roboto"/>
              <a:ea typeface="Roboto"/>
              <a:cs typeface="Roboto"/>
              <a:sym typeface="Roboto"/>
            </a:endParaRPr>
          </a:p>
        </p:txBody>
      </p:sp>
      <p:sp>
        <p:nvSpPr>
          <p:cNvPr id="159" name="Google Shape;159;p24"/>
          <p:cNvSpPr txBox="1"/>
          <p:nvPr/>
        </p:nvSpPr>
        <p:spPr>
          <a:xfrm>
            <a:off x="264225" y="754825"/>
            <a:ext cx="219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T5-base model has 12 layers and 12 Attn. Heads</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147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Visualization (T5-base): </a:t>
            </a:r>
            <a:r>
              <a:rPr lang="en" sz="2333"/>
              <a:t>Encoder Attention</a:t>
            </a:r>
            <a:endParaRPr sz="2333"/>
          </a:p>
        </p:txBody>
      </p:sp>
      <p:sp>
        <p:nvSpPr>
          <p:cNvPr id="165" name="Google Shape;165;p25"/>
          <p:cNvSpPr txBox="1"/>
          <p:nvPr/>
        </p:nvSpPr>
        <p:spPr>
          <a:xfrm>
            <a:off x="2461725" y="818025"/>
            <a:ext cx="657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Attention Heads of First layer of the Encoder of T5-base model. Summarize task</a:t>
            </a:r>
            <a:endParaRPr>
              <a:latin typeface="Roboto"/>
              <a:ea typeface="Roboto"/>
              <a:cs typeface="Roboto"/>
              <a:sym typeface="Roboto"/>
            </a:endParaRPr>
          </a:p>
        </p:txBody>
      </p:sp>
      <p:sp>
        <p:nvSpPr>
          <p:cNvPr id="166" name="Google Shape;166;p25"/>
          <p:cNvSpPr txBox="1"/>
          <p:nvPr/>
        </p:nvSpPr>
        <p:spPr>
          <a:xfrm>
            <a:off x="264225" y="754825"/>
            <a:ext cx="219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T5-base model has 12 layers and 12 Attn. Heads</a:t>
            </a:r>
            <a:endParaRPr>
              <a:latin typeface="Roboto"/>
              <a:ea typeface="Roboto"/>
              <a:cs typeface="Roboto"/>
              <a:sym typeface="Roboto"/>
            </a:endParaRPr>
          </a:p>
        </p:txBody>
      </p:sp>
      <p:pic>
        <p:nvPicPr>
          <p:cNvPr id="167" name="Google Shape;167;p25"/>
          <p:cNvPicPr preferRelativeResize="0"/>
          <p:nvPr/>
        </p:nvPicPr>
        <p:blipFill>
          <a:blip r:embed="rId3">
            <a:alphaModFix/>
          </a:blip>
          <a:stretch>
            <a:fillRect/>
          </a:stretch>
        </p:blipFill>
        <p:spPr>
          <a:xfrm>
            <a:off x="152400" y="1738525"/>
            <a:ext cx="8839199" cy="29838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83100" y="-815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Visualization (T5-base): </a:t>
            </a:r>
            <a:r>
              <a:rPr lang="en" sz="2333"/>
              <a:t>Encoder Attention</a:t>
            </a:r>
            <a:endParaRPr sz="2333"/>
          </a:p>
        </p:txBody>
      </p:sp>
      <p:pic>
        <p:nvPicPr>
          <p:cNvPr id="173" name="Google Shape;173;p26"/>
          <p:cNvPicPr preferRelativeResize="0"/>
          <p:nvPr/>
        </p:nvPicPr>
        <p:blipFill>
          <a:blip r:embed="rId3">
            <a:alphaModFix/>
          </a:blip>
          <a:stretch>
            <a:fillRect/>
          </a:stretch>
        </p:blipFill>
        <p:spPr>
          <a:xfrm>
            <a:off x="1018750" y="2360282"/>
            <a:ext cx="5578049" cy="1882968"/>
          </a:xfrm>
          <a:prstGeom prst="rect">
            <a:avLst/>
          </a:prstGeom>
          <a:noFill/>
          <a:ln>
            <a:noFill/>
          </a:ln>
        </p:spPr>
      </p:pic>
      <p:pic>
        <p:nvPicPr>
          <p:cNvPr id="174" name="Google Shape;174;p26"/>
          <p:cNvPicPr preferRelativeResize="0"/>
          <p:nvPr/>
        </p:nvPicPr>
        <p:blipFill>
          <a:blip r:embed="rId4">
            <a:alphaModFix/>
          </a:blip>
          <a:stretch>
            <a:fillRect/>
          </a:stretch>
        </p:blipFill>
        <p:spPr>
          <a:xfrm>
            <a:off x="975150" y="377277"/>
            <a:ext cx="5578050" cy="1902125"/>
          </a:xfrm>
          <a:prstGeom prst="rect">
            <a:avLst/>
          </a:prstGeom>
          <a:noFill/>
          <a:ln>
            <a:noFill/>
          </a:ln>
        </p:spPr>
      </p:pic>
      <p:sp>
        <p:nvSpPr>
          <p:cNvPr id="175" name="Google Shape;175;p26"/>
          <p:cNvSpPr txBox="1"/>
          <p:nvPr/>
        </p:nvSpPr>
        <p:spPr>
          <a:xfrm>
            <a:off x="24850" y="1141475"/>
            <a:ext cx="10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No task</a:t>
            </a:r>
            <a:endParaRPr>
              <a:latin typeface="Roboto"/>
              <a:ea typeface="Roboto"/>
              <a:cs typeface="Roboto"/>
              <a:sym typeface="Roboto"/>
            </a:endParaRPr>
          </a:p>
        </p:txBody>
      </p:sp>
      <p:sp>
        <p:nvSpPr>
          <p:cNvPr id="176" name="Google Shape;176;p26"/>
          <p:cNvSpPr txBox="1"/>
          <p:nvPr/>
        </p:nvSpPr>
        <p:spPr>
          <a:xfrm>
            <a:off x="24850" y="2894075"/>
            <a:ext cx="11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Summarize</a:t>
            </a:r>
            <a:endParaRPr>
              <a:latin typeface="Roboto"/>
              <a:ea typeface="Roboto"/>
              <a:cs typeface="Roboto"/>
              <a:sym typeface="Roboto"/>
            </a:endParaRPr>
          </a:p>
        </p:txBody>
      </p:sp>
      <p:sp>
        <p:nvSpPr>
          <p:cNvPr id="177" name="Google Shape;177;p26"/>
          <p:cNvSpPr txBox="1"/>
          <p:nvPr/>
        </p:nvSpPr>
        <p:spPr>
          <a:xfrm>
            <a:off x="6576525" y="498200"/>
            <a:ext cx="25578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We can see that the attention heads 1, 2, 5, 8, 9, 10 are attending to relative position.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Head 7 seems to be attending to similar words.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Most of heads exhibit broad attention.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Heads 0, 5, 8, and 10 appear to be a bit more focused attention.</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311700" y="147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Visualization (T5-base)</a:t>
            </a:r>
            <a:r>
              <a:rPr lang="en"/>
              <a:t>: </a:t>
            </a:r>
            <a:r>
              <a:rPr lang="en" sz="2333"/>
              <a:t>Encoder Attention</a:t>
            </a:r>
            <a:endParaRPr/>
          </a:p>
        </p:txBody>
      </p:sp>
      <p:sp>
        <p:nvSpPr>
          <p:cNvPr id="183" name="Google Shape;183;p27"/>
          <p:cNvSpPr txBox="1"/>
          <p:nvPr/>
        </p:nvSpPr>
        <p:spPr>
          <a:xfrm>
            <a:off x="2609200" y="955400"/>
            <a:ext cx="2164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first attention head seems to mostly be attending to the corresponding input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tokens.</a:t>
            </a:r>
            <a:endParaRPr>
              <a:latin typeface="Roboto"/>
              <a:ea typeface="Roboto"/>
              <a:cs typeface="Roboto"/>
              <a:sym typeface="Roboto"/>
            </a:endParaRPr>
          </a:p>
        </p:txBody>
      </p:sp>
      <p:pic>
        <p:nvPicPr>
          <p:cNvPr id="184" name="Google Shape;184;p27"/>
          <p:cNvPicPr preferRelativeResize="0"/>
          <p:nvPr/>
        </p:nvPicPr>
        <p:blipFill>
          <a:blip r:embed="rId3">
            <a:alphaModFix/>
          </a:blip>
          <a:stretch>
            <a:fillRect/>
          </a:stretch>
        </p:blipFill>
        <p:spPr>
          <a:xfrm>
            <a:off x="338275" y="928800"/>
            <a:ext cx="1159275" cy="2882675"/>
          </a:xfrm>
          <a:prstGeom prst="rect">
            <a:avLst/>
          </a:prstGeom>
          <a:noFill/>
          <a:ln>
            <a:noFill/>
          </a:ln>
        </p:spPr>
      </p:pic>
      <p:pic>
        <p:nvPicPr>
          <p:cNvPr id="185" name="Google Shape;185;p27"/>
          <p:cNvPicPr preferRelativeResize="0"/>
          <p:nvPr/>
        </p:nvPicPr>
        <p:blipFill>
          <a:blip r:embed="rId4">
            <a:alphaModFix/>
          </a:blip>
          <a:stretch>
            <a:fillRect/>
          </a:stretch>
        </p:blipFill>
        <p:spPr>
          <a:xfrm>
            <a:off x="5945975" y="709900"/>
            <a:ext cx="1159275" cy="2872976"/>
          </a:xfrm>
          <a:prstGeom prst="rect">
            <a:avLst/>
          </a:prstGeom>
          <a:noFill/>
          <a:ln>
            <a:noFill/>
          </a:ln>
        </p:spPr>
      </p:pic>
      <p:pic>
        <p:nvPicPr>
          <p:cNvPr id="186" name="Google Shape;186;p27"/>
          <p:cNvPicPr preferRelativeResize="0"/>
          <p:nvPr/>
        </p:nvPicPr>
        <p:blipFill>
          <a:blip r:embed="rId5">
            <a:alphaModFix/>
          </a:blip>
          <a:stretch>
            <a:fillRect/>
          </a:stretch>
        </p:blipFill>
        <p:spPr>
          <a:xfrm>
            <a:off x="1550225" y="928800"/>
            <a:ext cx="1105325" cy="2882675"/>
          </a:xfrm>
          <a:prstGeom prst="rect">
            <a:avLst/>
          </a:prstGeom>
          <a:noFill/>
          <a:ln>
            <a:noFill/>
          </a:ln>
        </p:spPr>
      </p:pic>
      <p:sp>
        <p:nvSpPr>
          <p:cNvPr id="187" name="Google Shape;187;p27"/>
          <p:cNvSpPr txBox="1"/>
          <p:nvPr/>
        </p:nvSpPr>
        <p:spPr>
          <a:xfrm>
            <a:off x="405925" y="3865800"/>
            <a:ext cx="82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No Task</a:t>
            </a:r>
            <a:endParaRPr sz="1000">
              <a:latin typeface="Roboto"/>
              <a:ea typeface="Roboto"/>
              <a:cs typeface="Roboto"/>
              <a:sym typeface="Roboto"/>
            </a:endParaRPr>
          </a:p>
        </p:txBody>
      </p:sp>
      <p:sp>
        <p:nvSpPr>
          <p:cNvPr id="188" name="Google Shape;188;p27"/>
          <p:cNvSpPr/>
          <p:nvPr/>
        </p:nvSpPr>
        <p:spPr>
          <a:xfrm>
            <a:off x="5715000" y="3679675"/>
            <a:ext cx="3453000" cy="144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txBox="1"/>
          <p:nvPr/>
        </p:nvSpPr>
        <p:spPr>
          <a:xfrm>
            <a:off x="1625125" y="3865800"/>
            <a:ext cx="828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Summarize</a:t>
            </a:r>
            <a:endParaRPr sz="1000">
              <a:latin typeface="Roboto"/>
              <a:ea typeface="Roboto"/>
              <a:cs typeface="Roboto"/>
              <a:sym typeface="Roboto"/>
            </a:endParaRPr>
          </a:p>
        </p:txBody>
      </p:sp>
      <p:pic>
        <p:nvPicPr>
          <p:cNvPr id="190" name="Google Shape;190;p27"/>
          <p:cNvPicPr preferRelativeResize="0"/>
          <p:nvPr/>
        </p:nvPicPr>
        <p:blipFill>
          <a:blip r:embed="rId6">
            <a:alphaModFix/>
          </a:blip>
          <a:stretch>
            <a:fillRect/>
          </a:stretch>
        </p:blipFill>
        <p:spPr>
          <a:xfrm>
            <a:off x="7256525" y="672200"/>
            <a:ext cx="1105325" cy="2910674"/>
          </a:xfrm>
          <a:prstGeom prst="rect">
            <a:avLst/>
          </a:prstGeom>
          <a:noFill/>
          <a:ln>
            <a:noFill/>
          </a:ln>
        </p:spPr>
      </p:pic>
      <p:sp>
        <p:nvSpPr>
          <p:cNvPr id="191" name="Google Shape;191;p27"/>
          <p:cNvSpPr txBox="1"/>
          <p:nvPr/>
        </p:nvSpPr>
        <p:spPr>
          <a:xfrm>
            <a:off x="5814025" y="3679675"/>
            <a:ext cx="3094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This attention head seems to mostly exhibit the Relative Position behaviour, where each token is attending to previous tokens.</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147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Visualization (T5-base)</a:t>
            </a:r>
            <a:r>
              <a:rPr lang="en"/>
              <a:t>: </a:t>
            </a:r>
            <a:r>
              <a:rPr lang="en" sz="2333"/>
              <a:t>Encoder Attention</a:t>
            </a:r>
            <a:endParaRPr/>
          </a:p>
        </p:txBody>
      </p:sp>
      <p:sp>
        <p:nvSpPr>
          <p:cNvPr id="197" name="Google Shape;197;p28"/>
          <p:cNvSpPr txBox="1"/>
          <p:nvPr/>
        </p:nvSpPr>
        <p:spPr>
          <a:xfrm>
            <a:off x="251925" y="3546200"/>
            <a:ext cx="214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model attentive to &lt;/s&gt; token: attention head 6 at </a:t>
            </a:r>
            <a:r>
              <a:rPr b="1" lang="en">
                <a:latin typeface="Roboto"/>
                <a:ea typeface="Roboto"/>
                <a:cs typeface="Roboto"/>
                <a:sym typeface="Roboto"/>
              </a:rPr>
              <a:t>layer 8</a:t>
            </a:r>
            <a:r>
              <a:rPr lang="en">
                <a:latin typeface="Roboto"/>
                <a:ea typeface="Roboto"/>
                <a:cs typeface="Roboto"/>
                <a:sym typeface="Roboto"/>
              </a:rPr>
              <a:t> of the model.</a:t>
            </a:r>
            <a:endParaRPr>
              <a:latin typeface="Roboto"/>
              <a:ea typeface="Roboto"/>
              <a:cs typeface="Roboto"/>
              <a:sym typeface="Roboto"/>
            </a:endParaRPr>
          </a:p>
        </p:txBody>
      </p:sp>
      <p:pic>
        <p:nvPicPr>
          <p:cNvPr id="198" name="Google Shape;198;p28"/>
          <p:cNvPicPr preferRelativeResize="0"/>
          <p:nvPr/>
        </p:nvPicPr>
        <p:blipFill>
          <a:blip r:embed="rId3">
            <a:alphaModFix/>
          </a:blip>
          <a:stretch>
            <a:fillRect/>
          </a:stretch>
        </p:blipFill>
        <p:spPr>
          <a:xfrm>
            <a:off x="311699" y="833375"/>
            <a:ext cx="1052975" cy="2650101"/>
          </a:xfrm>
          <a:prstGeom prst="rect">
            <a:avLst/>
          </a:prstGeom>
          <a:noFill/>
          <a:ln>
            <a:noFill/>
          </a:ln>
        </p:spPr>
      </p:pic>
      <p:pic>
        <p:nvPicPr>
          <p:cNvPr id="199" name="Google Shape;199;p28"/>
          <p:cNvPicPr preferRelativeResize="0"/>
          <p:nvPr/>
        </p:nvPicPr>
        <p:blipFill>
          <a:blip r:embed="rId4">
            <a:alphaModFix/>
          </a:blip>
          <a:stretch>
            <a:fillRect/>
          </a:stretch>
        </p:blipFill>
        <p:spPr>
          <a:xfrm>
            <a:off x="2890200" y="838678"/>
            <a:ext cx="1052975" cy="2639497"/>
          </a:xfrm>
          <a:prstGeom prst="rect">
            <a:avLst/>
          </a:prstGeom>
          <a:noFill/>
          <a:ln>
            <a:noFill/>
          </a:ln>
        </p:spPr>
      </p:pic>
      <p:sp>
        <p:nvSpPr>
          <p:cNvPr id="200" name="Google Shape;200;p28"/>
          <p:cNvSpPr txBox="1"/>
          <p:nvPr/>
        </p:nvSpPr>
        <p:spPr>
          <a:xfrm>
            <a:off x="2921650" y="3565625"/>
            <a:ext cx="225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Attention head at </a:t>
            </a:r>
            <a:r>
              <a:rPr b="1" lang="en">
                <a:latin typeface="Roboto"/>
                <a:ea typeface="Roboto"/>
                <a:cs typeface="Roboto"/>
                <a:sym typeface="Roboto"/>
              </a:rPr>
              <a:t>layer 3</a:t>
            </a:r>
            <a:r>
              <a:rPr lang="en">
                <a:latin typeface="Roboto"/>
                <a:ea typeface="Roboto"/>
                <a:cs typeface="Roboto"/>
                <a:sym typeface="Roboto"/>
              </a:rPr>
              <a:t> appears to be attending to Parts of Speech.</a:t>
            </a:r>
            <a:endParaRPr>
              <a:latin typeface="Roboto"/>
              <a:ea typeface="Roboto"/>
              <a:cs typeface="Roboto"/>
              <a:sym typeface="Roboto"/>
            </a:endParaRPr>
          </a:p>
        </p:txBody>
      </p:sp>
      <p:sp>
        <p:nvSpPr>
          <p:cNvPr id="201" name="Google Shape;201;p28"/>
          <p:cNvSpPr txBox="1"/>
          <p:nvPr/>
        </p:nvSpPr>
        <p:spPr>
          <a:xfrm>
            <a:off x="5188500" y="1045175"/>
            <a:ext cx="18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We can also see an example of co-reference resolution, where the token for “Amir” is attending to “He”. And the other tokens for “he” seems to be attending to “he”.</a:t>
            </a:r>
            <a:endParaRPr>
              <a:latin typeface="Roboto"/>
              <a:ea typeface="Roboto"/>
              <a:cs typeface="Roboto"/>
              <a:sym typeface="Roboto"/>
            </a:endParaRPr>
          </a:p>
        </p:txBody>
      </p:sp>
      <p:pic>
        <p:nvPicPr>
          <p:cNvPr id="202" name="Google Shape;202;p28"/>
          <p:cNvPicPr preferRelativeResize="0"/>
          <p:nvPr/>
        </p:nvPicPr>
        <p:blipFill>
          <a:blip r:embed="rId5">
            <a:alphaModFix/>
          </a:blip>
          <a:stretch>
            <a:fillRect/>
          </a:stretch>
        </p:blipFill>
        <p:spPr>
          <a:xfrm>
            <a:off x="1569275" y="838675"/>
            <a:ext cx="1001530" cy="2639501"/>
          </a:xfrm>
          <a:prstGeom prst="rect">
            <a:avLst/>
          </a:prstGeom>
          <a:noFill/>
          <a:ln>
            <a:noFill/>
          </a:ln>
        </p:spPr>
      </p:pic>
      <p:pic>
        <p:nvPicPr>
          <p:cNvPr id="203" name="Google Shape;203;p28"/>
          <p:cNvPicPr preferRelativeResize="0"/>
          <p:nvPr/>
        </p:nvPicPr>
        <p:blipFill>
          <a:blip r:embed="rId6">
            <a:alphaModFix/>
          </a:blip>
          <a:stretch>
            <a:fillRect/>
          </a:stretch>
        </p:blipFill>
        <p:spPr>
          <a:xfrm>
            <a:off x="4057000" y="817800"/>
            <a:ext cx="1001525" cy="2649300"/>
          </a:xfrm>
          <a:prstGeom prst="rect">
            <a:avLst/>
          </a:prstGeom>
          <a:noFill/>
          <a:ln>
            <a:noFill/>
          </a:ln>
        </p:spPr>
      </p:pic>
      <p:pic>
        <p:nvPicPr>
          <p:cNvPr id="204" name="Google Shape;204;p28"/>
          <p:cNvPicPr preferRelativeResize="0"/>
          <p:nvPr/>
        </p:nvPicPr>
        <p:blipFill rotWithShape="1">
          <a:blip r:embed="rId7">
            <a:alphaModFix/>
          </a:blip>
          <a:srcRect b="16258" l="0" r="0" t="26431"/>
          <a:stretch/>
        </p:blipFill>
        <p:spPr>
          <a:xfrm>
            <a:off x="7032550" y="673800"/>
            <a:ext cx="1936900" cy="2947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70825"/>
            <a:ext cx="2393400" cy="42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33"/>
              <a:t>Encoder Attention</a:t>
            </a:r>
            <a:endParaRPr/>
          </a:p>
        </p:txBody>
      </p:sp>
      <p:pic>
        <p:nvPicPr>
          <p:cNvPr id="210" name="Google Shape;210;p29"/>
          <p:cNvPicPr preferRelativeResize="0"/>
          <p:nvPr/>
        </p:nvPicPr>
        <p:blipFill>
          <a:blip r:embed="rId3">
            <a:alphaModFix/>
          </a:blip>
          <a:stretch>
            <a:fillRect/>
          </a:stretch>
        </p:blipFill>
        <p:spPr>
          <a:xfrm>
            <a:off x="5963550" y="1010725"/>
            <a:ext cx="1573350" cy="3962374"/>
          </a:xfrm>
          <a:prstGeom prst="rect">
            <a:avLst/>
          </a:prstGeom>
          <a:noFill/>
          <a:ln>
            <a:noFill/>
          </a:ln>
        </p:spPr>
      </p:pic>
      <p:pic>
        <p:nvPicPr>
          <p:cNvPr id="211" name="Google Shape;211;p29"/>
          <p:cNvPicPr preferRelativeResize="0"/>
          <p:nvPr/>
        </p:nvPicPr>
        <p:blipFill>
          <a:blip r:embed="rId4">
            <a:alphaModFix/>
          </a:blip>
          <a:stretch>
            <a:fillRect/>
          </a:stretch>
        </p:blipFill>
        <p:spPr>
          <a:xfrm>
            <a:off x="346950" y="1192255"/>
            <a:ext cx="5522799" cy="1671070"/>
          </a:xfrm>
          <a:prstGeom prst="rect">
            <a:avLst/>
          </a:prstGeom>
          <a:noFill/>
          <a:ln>
            <a:noFill/>
          </a:ln>
        </p:spPr>
      </p:pic>
      <p:sp>
        <p:nvSpPr>
          <p:cNvPr id="212" name="Google Shape;212;p29"/>
          <p:cNvSpPr txBox="1"/>
          <p:nvPr/>
        </p:nvSpPr>
        <p:spPr>
          <a:xfrm>
            <a:off x="339575" y="458400"/>
            <a:ext cx="481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Heads in the</a:t>
            </a:r>
            <a:r>
              <a:rPr b="1" lang="en">
                <a:latin typeface="Roboto"/>
                <a:ea typeface="Roboto"/>
                <a:cs typeface="Roboto"/>
                <a:sym typeface="Roboto"/>
              </a:rPr>
              <a:t> last layer</a:t>
            </a:r>
            <a:r>
              <a:rPr lang="en">
                <a:latin typeface="Roboto"/>
                <a:ea typeface="Roboto"/>
                <a:cs typeface="Roboto"/>
                <a:sym typeface="Roboto"/>
              </a:rPr>
              <a:t> seem to mainly be attending to the &lt;/s&gt; token, relative position, punctuation tokens or summarize tag...</a:t>
            </a:r>
            <a:endParaRPr>
              <a:latin typeface="Roboto"/>
              <a:ea typeface="Roboto"/>
              <a:cs typeface="Roboto"/>
              <a:sym typeface="Roboto"/>
            </a:endParaRPr>
          </a:p>
        </p:txBody>
      </p:sp>
      <p:sp>
        <p:nvSpPr>
          <p:cNvPr id="213" name="Google Shape;213;p29"/>
          <p:cNvSpPr txBox="1"/>
          <p:nvPr/>
        </p:nvSpPr>
        <p:spPr>
          <a:xfrm>
            <a:off x="5662125" y="117200"/>
            <a:ext cx="3516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 lot of attention is also focused on the end of sentence tag. &lt;s&gt; and punctuation grammar.</a:t>
            </a:r>
            <a:endParaRPr>
              <a:latin typeface="Roboto"/>
              <a:ea typeface="Roboto"/>
              <a:cs typeface="Roboto"/>
              <a:sym typeface="Roboto"/>
            </a:endParaRPr>
          </a:p>
        </p:txBody>
      </p:sp>
      <p:pic>
        <p:nvPicPr>
          <p:cNvPr id="214" name="Google Shape;214;p29"/>
          <p:cNvPicPr preferRelativeResize="0"/>
          <p:nvPr/>
        </p:nvPicPr>
        <p:blipFill>
          <a:blip r:embed="rId5">
            <a:alphaModFix/>
          </a:blip>
          <a:stretch>
            <a:fillRect/>
          </a:stretch>
        </p:blipFill>
        <p:spPr>
          <a:xfrm>
            <a:off x="7617916" y="1010725"/>
            <a:ext cx="1474259" cy="3910000"/>
          </a:xfrm>
          <a:prstGeom prst="rect">
            <a:avLst/>
          </a:prstGeom>
          <a:noFill/>
          <a:ln>
            <a:noFill/>
          </a:ln>
        </p:spPr>
      </p:pic>
      <p:pic>
        <p:nvPicPr>
          <p:cNvPr id="215" name="Google Shape;215;p29"/>
          <p:cNvPicPr preferRelativeResize="0"/>
          <p:nvPr/>
        </p:nvPicPr>
        <p:blipFill>
          <a:blip r:embed="rId6">
            <a:alphaModFix/>
          </a:blip>
          <a:stretch>
            <a:fillRect/>
          </a:stretch>
        </p:blipFill>
        <p:spPr>
          <a:xfrm>
            <a:off x="346950" y="2908936"/>
            <a:ext cx="5522799" cy="1771813"/>
          </a:xfrm>
          <a:prstGeom prst="rect">
            <a:avLst/>
          </a:prstGeom>
          <a:noFill/>
          <a:ln>
            <a:noFill/>
          </a:ln>
        </p:spPr>
      </p:pic>
      <p:sp>
        <p:nvSpPr>
          <p:cNvPr id="216" name="Google Shape;216;p29"/>
          <p:cNvSpPr txBox="1"/>
          <p:nvPr/>
        </p:nvSpPr>
        <p:spPr>
          <a:xfrm>
            <a:off x="89900" y="1348525"/>
            <a:ext cx="163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No Task</a:t>
            </a:r>
            <a:endParaRPr sz="1200">
              <a:latin typeface="Roboto"/>
              <a:ea typeface="Roboto"/>
              <a:cs typeface="Roboto"/>
              <a:sym typeface="Roboto"/>
            </a:endParaRPr>
          </a:p>
        </p:txBody>
      </p:sp>
      <p:sp>
        <p:nvSpPr>
          <p:cNvPr id="217" name="Google Shape;217;p29"/>
          <p:cNvSpPr txBox="1"/>
          <p:nvPr/>
        </p:nvSpPr>
        <p:spPr>
          <a:xfrm>
            <a:off x="68100" y="2896100"/>
            <a:ext cx="163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Summarize</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311700" y="70825"/>
            <a:ext cx="5673600" cy="42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33"/>
              <a:t>Encoder Attention: English to French</a:t>
            </a:r>
            <a:endParaRPr/>
          </a:p>
        </p:txBody>
      </p:sp>
      <p:sp>
        <p:nvSpPr>
          <p:cNvPr id="223" name="Google Shape;223;p30"/>
          <p:cNvSpPr txBox="1"/>
          <p:nvPr/>
        </p:nvSpPr>
        <p:spPr>
          <a:xfrm>
            <a:off x="339575" y="458400"/>
            <a:ext cx="481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Heads in the</a:t>
            </a:r>
            <a:r>
              <a:rPr b="1" lang="en">
                <a:latin typeface="Roboto"/>
                <a:ea typeface="Roboto"/>
                <a:cs typeface="Roboto"/>
                <a:sym typeface="Roboto"/>
              </a:rPr>
              <a:t> last layer</a:t>
            </a:r>
            <a:r>
              <a:rPr lang="en">
                <a:latin typeface="Roboto"/>
                <a:ea typeface="Roboto"/>
                <a:cs typeface="Roboto"/>
                <a:sym typeface="Roboto"/>
              </a:rPr>
              <a:t> seem to be attending more to the task prefix tokens instead of &lt;/s&gt;</a:t>
            </a:r>
            <a:endParaRPr>
              <a:latin typeface="Roboto"/>
              <a:ea typeface="Roboto"/>
              <a:cs typeface="Roboto"/>
              <a:sym typeface="Roboto"/>
            </a:endParaRPr>
          </a:p>
        </p:txBody>
      </p:sp>
      <p:sp>
        <p:nvSpPr>
          <p:cNvPr id="224" name="Google Shape;224;p30"/>
          <p:cNvSpPr txBox="1"/>
          <p:nvPr/>
        </p:nvSpPr>
        <p:spPr>
          <a:xfrm>
            <a:off x="547100" y="4396525"/>
            <a:ext cx="285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English to French Translation</a:t>
            </a:r>
            <a:endParaRPr sz="1200">
              <a:latin typeface="Roboto"/>
              <a:ea typeface="Roboto"/>
              <a:cs typeface="Roboto"/>
              <a:sym typeface="Roboto"/>
            </a:endParaRPr>
          </a:p>
        </p:txBody>
      </p:sp>
      <p:pic>
        <p:nvPicPr>
          <p:cNvPr id="225" name="Google Shape;225;p30"/>
          <p:cNvPicPr preferRelativeResize="0"/>
          <p:nvPr/>
        </p:nvPicPr>
        <p:blipFill>
          <a:blip r:embed="rId3">
            <a:alphaModFix/>
          </a:blip>
          <a:stretch>
            <a:fillRect/>
          </a:stretch>
        </p:blipFill>
        <p:spPr>
          <a:xfrm>
            <a:off x="307575" y="1442100"/>
            <a:ext cx="8586099" cy="29174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311700" y="147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Visualization (T5-base): Cross-Attention</a:t>
            </a:r>
            <a:endParaRPr/>
          </a:p>
        </p:txBody>
      </p:sp>
      <p:sp>
        <p:nvSpPr>
          <p:cNvPr id="231" name="Google Shape;231;p31"/>
          <p:cNvSpPr txBox="1"/>
          <p:nvPr/>
        </p:nvSpPr>
        <p:spPr>
          <a:xfrm>
            <a:off x="7315625" y="3151275"/>
            <a:ext cx="1828500" cy="1693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In the </a:t>
            </a:r>
            <a:r>
              <a:rPr b="1" lang="en">
                <a:latin typeface="Roboto"/>
                <a:ea typeface="Roboto"/>
                <a:cs typeface="Roboto"/>
                <a:sym typeface="Roboto"/>
              </a:rPr>
              <a:t>cross-attention first layer</a:t>
            </a:r>
            <a:r>
              <a:rPr lang="en">
                <a:latin typeface="Roboto"/>
                <a:ea typeface="Roboto"/>
                <a:cs typeface="Roboto"/>
                <a:sym typeface="Roboto"/>
              </a:rPr>
              <a:t>, the model seems to be attending to the relative position and &lt;/s&gt; token. </a:t>
            </a:r>
            <a:endParaRPr>
              <a:latin typeface="Roboto"/>
              <a:ea typeface="Roboto"/>
              <a:cs typeface="Roboto"/>
              <a:sym typeface="Roboto"/>
            </a:endParaRPr>
          </a:p>
        </p:txBody>
      </p:sp>
      <p:pic>
        <p:nvPicPr>
          <p:cNvPr id="232" name="Google Shape;232;p31"/>
          <p:cNvPicPr preferRelativeResize="0"/>
          <p:nvPr/>
        </p:nvPicPr>
        <p:blipFill>
          <a:blip r:embed="rId3">
            <a:alphaModFix/>
          </a:blip>
          <a:stretch>
            <a:fillRect/>
          </a:stretch>
        </p:blipFill>
        <p:spPr>
          <a:xfrm>
            <a:off x="914400" y="2915025"/>
            <a:ext cx="6334100" cy="2016300"/>
          </a:xfrm>
          <a:prstGeom prst="rect">
            <a:avLst/>
          </a:prstGeom>
          <a:noFill/>
          <a:ln>
            <a:noFill/>
          </a:ln>
        </p:spPr>
      </p:pic>
      <p:pic>
        <p:nvPicPr>
          <p:cNvPr id="233" name="Google Shape;233;p31"/>
          <p:cNvPicPr preferRelativeResize="0"/>
          <p:nvPr/>
        </p:nvPicPr>
        <p:blipFill>
          <a:blip r:embed="rId4">
            <a:alphaModFix/>
          </a:blip>
          <a:stretch>
            <a:fillRect/>
          </a:stretch>
        </p:blipFill>
        <p:spPr>
          <a:xfrm>
            <a:off x="971550" y="757766"/>
            <a:ext cx="6276950" cy="2118784"/>
          </a:xfrm>
          <a:prstGeom prst="rect">
            <a:avLst/>
          </a:prstGeom>
          <a:noFill/>
          <a:ln>
            <a:noFill/>
          </a:ln>
        </p:spPr>
      </p:pic>
      <p:sp>
        <p:nvSpPr>
          <p:cNvPr id="234" name="Google Shape;234;p31"/>
          <p:cNvSpPr txBox="1"/>
          <p:nvPr/>
        </p:nvSpPr>
        <p:spPr>
          <a:xfrm>
            <a:off x="24850" y="3808475"/>
            <a:ext cx="10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No task</a:t>
            </a:r>
            <a:endParaRPr>
              <a:latin typeface="Roboto"/>
              <a:ea typeface="Roboto"/>
              <a:cs typeface="Roboto"/>
              <a:sym typeface="Roboto"/>
            </a:endParaRPr>
          </a:p>
        </p:txBody>
      </p:sp>
      <p:sp>
        <p:nvSpPr>
          <p:cNvPr id="235" name="Google Shape;235;p31"/>
          <p:cNvSpPr txBox="1"/>
          <p:nvPr/>
        </p:nvSpPr>
        <p:spPr>
          <a:xfrm>
            <a:off x="-51350" y="1522475"/>
            <a:ext cx="11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Summarize</a:t>
            </a:r>
            <a:endParaRPr>
              <a:latin typeface="Roboto"/>
              <a:ea typeface="Roboto"/>
              <a:cs typeface="Roboto"/>
              <a:sym typeface="Roboto"/>
            </a:endParaRPr>
          </a:p>
        </p:txBody>
      </p:sp>
      <p:sp>
        <p:nvSpPr>
          <p:cNvPr id="236" name="Google Shape;236;p31"/>
          <p:cNvSpPr/>
          <p:nvPr/>
        </p:nvSpPr>
        <p:spPr>
          <a:xfrm>
            <a:off x="3587925" y="760075"/>
            <a:ext cx="1133400" cy="42390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2075025" y="760075"/>
            <a:ext cx="1046100" cy="42390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5721525" y="760075"/>
            <a:ext cx="1594200" cy="42390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txBox="1"/>
          <p:nvPr/>
        </p:nvSpPr>
        <p:spPr>
          <a:xfrm>
            <a:off x="7336825" y="934450"/>
            <a:ext cx="1828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patterns for the no task and the summarize task are different.</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ctrTitle"/>
          </p:nvPr>
        </p:nvSpPr>
        <p:spPr>
          <a:xfrm>
            <a:off x="321900" y="192597"/>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Objective</a:t>
            </a:r>
            <a:endParaRPr/>
          </a:p>
        </p:txBody>
      </p:sp>
      <p:sp>
        <p:nvSpPr>
          <p:cNvPr id="92" name="Google Shape;92;p14"/>
          <p:cNvSpPr txBox="1"/>
          <p:nvPr>
            <p:ph idx="1" type="subTitle"/>
          </p:nvPr>
        </p:nvSpPr>
        <p:spPr>
          <a:xfrm>
            <a:off x="381588" y="1364738"/>
            <a:ext cx="8222100" cy="432900"/>
          </a:xfrm>
          <a:prstGeom prst="rect">
            <a:avLst/>
          </a:prstGeom>
        </p:spPr>
        <p:txBody>
          <a:bodyPr anchorCtr="0" anchor="t" bIns="91425" lIns="91425" spcFirstLastPara="1" rIns="91425" wrap="square" tIns="91425">
            <a:noAutofit/>
          </a:bodyPr>
          <a:lstStyle/>
          <a:p>
            <a:pPr indent="-327469" lvl="0" marL="457200" rtl="0" algn="l">
              <a:lnSpc>
                <a:spcPct val="140000"/>
              </a:lnSpc>
              <a:spcBef>
                <a:spcPts val="0"/>
              </a:spcBef>
              <a:spcAft>
                <a:spcPts val="0"/>
              </a:spcAft>
              <a:buSzPts val="1557"/>
              <a:buChar char="●"/>
            </a:pPr>
            <a:r>
              <a:rPr lang="en" sz="1557"/>
              <a:t>Analyse how pretrained transformer model work for text summarization.</a:t>
            </a:r>
            <a:endParaRPr sz="1557"/>
          </a:p>
          <a:p>
            <a:pPr indent="-327469" lvl="0" marL="457200" rtl="0" algn="l">
              <a:lnSpc>
                <a:spcPct val="140000"/>
              </a:lnSpc>
              <a:spcBef>
                <a:spcPts val="0"/>
              </a:spcBef>
              <a:spcAft>
                <a:spcPts val="0"/>
              </a:spcAft>
              <a:buSzPts val="1557"/>
              <a:buChar char="●"/>
            </a:pPr>
            <a:r>
              <a:rPr lang="en" sz="1557"/>
              <a:t>Fine-Tuning</a:t>
            </a:r>
            <a:r>
              <a:rPr lang="en" sz="1557"/>
              <a:t> T5 model with XSum dataset</a:t>
            </a:r>
            <a:endParaRPr sz="1557"/>
          </a:p>
          <a:p>
            <a:pPr indent="-327469" lvl="0" marL="457200" rtl="0" algn="l">
              <a:lnSpc>
                <a:spcPct val="140000"/>
              </a:lnSpc>
              <a:spcBef>
                <a:spcPts val="0"/>
              </a:spcBef>
              <a:spcAft>
                <a:spcPts val="0"/>
              </a:spcAft>
              <a:buSzPts val="1557"/>
              <a:buChar char="●"/>
            </a:pPr>
            <a:r>
              <a:rPr lang="en" sz="1557"/>
              <a:t>Vis</a:t>
            </a:r>
            <a:r>
              <a:rPr lang="en" sz="1557"/>
              <a:t>ualizing T5 and BART attentions using bertviz library</a:t>
            </a:r>
            <a:endParaRPr sz="1557"/>
          </a:p>
          <a:p>
            <a:pPr indent="-327469" lvl="0" marL="457200" rtl="0" algn="l">
              <a:lnSpc>
                <a:spcPct val="140000"/>
              </a:lnSpc>
              <a:spcBef>
                <a:spcPts val="0"/>
              </a:spcBef>
              <a:spcAft>
                <a:spcPts val="0"/>
              </a:spcAft>
              <a:buSzPts val="1557"/>
              <a:buChar char="●"/>
            </a:pPr>
            <a:r>
              <a:rPr lang="en" sz="1557"/>
              <a:t>Analysing T5 model behaviour using ecco library</a:t>
            </a:r>
            <a:endParaRPr sz="1557"/>
          </a:p>
          <a:p>
            <a:pPr indent="-327469" lvl="0" marL="457200" rtl="0" algn="l">
              <a:lnSpc>
                <a:spcPct val="140000"/>
              </a:lnSpc>
              <a:spcBef>
                <a:spcPts val="0"/>
              </a:spcBef>
              <a:spcAft>
                <a:spcPts val="0"/>
              </a:spcAft>
              <a:buSzPts val="1557"/>
              <a:buChar char="●"/>
            </a:pPr>
            <a:r>
              <a:rPr lang="en" sz="1557"/>
              <a:t>See how close BART attention behave relative to BERT attention</a:t>
            </a:r>
            <a:endParaRPr sz="1557"/>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311700" y="147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Visualization (T5-base): Cross-Attention</a:t>
            </a:r>
            <a:endParaRPr/>
          </a:p>
        </p:txBody>
      </p:sp>
      <p:sp>
        <p:nvSpPr>
          <p:cNvPr id="245" name="Google Shape;245;p32"/>
          <p:cNvSpPr txBox="1"/>
          <p:nvPr/>
        </p:nvSpPr>
        <p:spPr>
          <a:xfrm>
            <a:off x="2900425" y="1159250"/>
            <a:ext cx="1984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output tokens attending to same tokens at the input. But the tokens being attended to is different for the No task and summarize task. This may be an </a:t>
            </a:r>
            <a:r>
              <a:rPr lang="en">
                <a:latin typeface="Roboto"/>
                <a:ea typeface="Roboto"/>
                <a:cs typeface="Roboto"/>
                <a:sym typeface="Roboto"/>
              </a:rPr>
              <a:t>example</a:t>
            </a:r>
            <a:r>
              <a:rPr lang="en">
                <a:latin typeface="Roboto"/>
                <a:ea typeface="Roboto"/>
                <a:cs typeface="Roboto"/>
                <a:sym typeface="Roboto"/>
              </a:rPr>
              <a:t> of Extractive Summarization.</a:t>
            </a:r>
            <a:endParaRPr>
              <a:latin typeface="Roboto"/>
              <a:ea typeface="Roboto"/>
              <a:cs typeface="Roboto"/>
              <a:sym typeface="Roboto"/>
            </a:endParaRPr>
          </a:p>
        </p:txBody>
      </p:sp>
      <p:pic>
        <p:nvPicPr>
          <p:cNvPr id="246" name="Google Shape;246;p32"/>
          <p:cNvPicPr preferRelativeResize="0"/>
          <p:nvPr/>
        </p:nvPicPr>
        <p:blipFill>
          <a:blip r:embed="rId3">
            <a:alphaModFix/>
          </a:blip>
          <a:stretch>
            <a:fillRect/>
          </a:stretch>
        </p:blipFill>
        <p:spPr>
          <a:xfrm>
            <a:off x="175200" y="1061089"/>
            <a:ext cx="1321825" cy="3291301"/>
          </a:xfrm>
          <a:prstGeom prst="rect">
            <a:avLst/>
          </a:prstGeom>
          <a:noFill/>
          <a:ln>
            <a:noFill/>
          </a:ln>
        </p:spPr>
      </p:pic>
      <p:pic>
        <p:nvPicPr>
          <p:cNvPr id="247" name="Google Shape;247;p32"/>
          <p:cNvPicPr preferRelativeResize="0"/>
          <p:nvPr/>
        </p:nvPicPr>
        <p:blipFill>
          <a:blip r:embed="rId4">
            <a:alphaModFix/>
          </a:blip>
          <a:stretch>
            <a:fillRect/>
          </a:stretch>
        </p:blipFill>
        <p:spPr>
          <a:xfrm>
            <a:off x="5016678" y="1159262"/>
            <a:ext cx="1261547" cy="3094976"/>
          </a:xfrm>
          <a:prstGeom prst="rect">
            <a:avLst/>
          </a:prstGeom>
          <a:noFill/>
          <a:ln>
            <a:noFill/>
          </a:ln>
        </p:spPr>
      </p:pic>
      <p:sp>
        <p:nvSpPr>
          <p:cNvPr id="248" name="Google Shape;248;p32"/>
          <p:cNvSpPr txBox="1"/>
          <p:nvPr/>
        </p:nvSpPr>
        <p:spPr>
          <a:xfrm>
            <a:off x="7539025" y="1692650"/>
            <a:ext cx="1508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Relative Position + Broad General Attention</a:t>
            </a:r>
            <a:endParaRPr>
              <a:latin typeface="Roboto"/>
              <a:ea typeface="Roboto"/>
              <a:cs typeface="Roboto"/>
              <a:sym typeface="Roboto"/>
            </a:endParaRPr>
          </a:p>
        </p:txBody>
      </p:sp>
      <p:pic>
        <p:nvPicPr>
          <p:cNvPr id="249" name="Google Shape;249;p32"/>
          <p:cNvPicPr preferRelativeResize="0"/>
          <p:nvPr/>
        </p:nvPicPr>
        <p:blipFill>
          <a:blip r:embed="rId5">
            <a:alphaModFix/>
          </a:blip>
          <a:stretch>
            <a:fillRect/>
          </a:stretch>
        </p:blipFill>
        <p:spPr>
          <a:xfrm>
            <a:off x="1563450" y="1012225"/>
            <a:ext cx="1261550" cy="3340174"/>
          </a:xfrm>
          <a:prstGeom prst="rect">
            <a:avLst/>
          </a:prstGeom>
          <a:noFill/>
          <a:ln>
            <a:noFill/>
          </a:ln>
        </p:spPr>
      </p:pic>
      <p:pic>
        <p:nvPicPr>
          <p:cNvPr id="250" name="Google Shape;250;p32"/>
          <p:cNvPicPr preferRelativeResize="0"/>
          <p:nvPr/>
        </p:nvPicPr>
        <p:blipFill>
          <a:blip r:embed="rId6">
            <a:alphaModFix/>
          </a:blip>
          <a:stretch>
            <a:fillRect/>
          </a:stretch>
        </p:blipFill>
        <p:spPr>
          <a:xfrm>
            <a:off x="6334074" y="1159250"/>
            <a:ext cx="1199309" cy="3146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311700" y="147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Visualization (T5-base): Cross-Attention</a:t>
            </a:r>
            <a:endParaRPr/>
          </a:p>
        </p:txBody>
      </p:sp>
      <p:sp>
        <p:nvSpPr>
          <p:cNvPr id="256" name="Google Shape;256;p33"/>
          <p:cNvSpPr txBox="1"/>
          <p:nvPr/>
        </p:nvSpPr>
        <p:spPr>
          <a:xfrm>
            <a:off x="3377650" y="1065275"/>
            <a:ext cx="168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English to French summarization</a:t>
            </a:r>
            <a:endParaRPr>
              <a:latin typeface="Roboto"/>
              <a:ea typeface="Roboto"/>
              <a:cs typeface="Roboto"/>
              <a:sym typeface="Roboto"/>
            </a:endParaRPr>
          </a:p>
        </p:txBody>
      </p:sp>
      <p:pic>
        <p:nvPicPr>
          <p:cNvPr id="257" name="Google Shape;257;p33"/>
          <p:cNvPicPr preferRelativeResize="0"/>
          <p:nvPr/>
        </p:nvPicPr>
        <p:blipFill>
          <a:blip r:embed="rId3">
            <a:alphaModFix/>
          </a:blip>
          <a:stretch>
            <a:fillRect/>
          </a:stretch>
        </p:blipFill>
        <p:spPr>
          <a:xfrm>
            <a:off x="1765526" y="858650"/>
            <a:ext cx="1341700" cy="3827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311700" y="147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Visualization (T5-base): Cross-Attention</a:t>
            </a:r>
            <a:endParaRPr/>
          </a:p>
        </p:txBody>
      </p:sp>
      <p:sp>
        <p:nvSpPr>
          <p:cNvPr id="263" name="Google Shape;263;p34"/>
          <p:cNvSpPr txBox="1"/>
          <p:nvPr/>
        </p:nvSpPr>
        <p:spPr>
          <a:xfrm>
            <a:off x="-18500" y="669375"/>
            <a:ext cx="1993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Cross-Attention from last three layers of the model. We can observe that the </a:t>
            </a:r>
            <a:r>
              <a:rPr lang="en">
                <a:latin typeface="Roboto"/>
                <a:ea typeface="Roboto"/>
                <a:cs typeface="Roboto"/>
                <a:sym typeface="Roboto"/>
              </a:rPr>
              <a:t>preceding</a:t>
            </a:r>
            <a:r>
              <a:rPr lang="en">
                <a:latin typeface="Roboto"/>
                <a:ea typeface="Roboto"/>
                <a:cs typeface="Roboto"/>
                <a:sym typeface="Roboto"/>
              </a:rPr>
              <a:t> layers are more broadly attending, the heads in the final layer are mostly </a:t>
            </a:r>
            <a:r>
              <a:rPr lang="en">
                <a:latin typeface="Roboto"/>
                <a:ea typeface="Roboto"/>
                <a:cs typeface="Roboto"/>
                <a:sym typeface="Roboto"/>
              </a:rPr>
              <a:t>attending to “space” and “&lt;/s&gt;” tokens</a:t>
            </a:r>
            <a:endParaRPr>
              <a:latin typeface="Roboto"/>
              <a:ea typeface="Roboto"/>
              <a:cs typeface="Roboto"/>
              <a:sym typeface="Roboto"/>
            </a:endParaRPr>
          </a:p>
        </p:txBody>
      </p:sp>
      <p:pic>
        <p:nvPicPr>
          <p:cNvPr id="264" name="Google Shape;264;p34"/>
          <p:cNvPicPr preferRelativeResize="0"/>
          <p:nvPr/>
        </p:nvPicPr>
        <p:blipFill>
          <a:blip r:embed="rId3">
            <a:alphaModFix/>
          </a:blip>
          <a:stretch>
            <a:fillRect/>
          </a:stretch>
        </p:blipFill>
        <p:spPr>
          <a:xfrm>
            <a:off x="2285896" y="754825"/>
            <a:ext cx="3165450" cy="2827375"/>
          </a:xfrm>
          <a:prstGeom prst="rect">
            <a:avLst/>
          </a:prstGeom>
          <a:noFill/>
          <a:ln>
            <a:noFill/>
          </a:ln>
        </p:spPr>
      </p:pic>
      <p:sp>
        <p:nvSpPr>
          <p:cNvPr id="265" name="Google Shape;265;p34"/>
          <p:cNvSpPr txBox="1"/>
          <p:nvPr/>
        </p:nvSpPr>
        <p:spPr>
          <a:xfrm>
            <a:off x="25175" y="3178775"/>
            <a:ext cx="22005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Throughout the cross-attention of the model, most of the heads seem to be attending to the space and &lt;/s&gt; tokens mainly. Similar to BERT model, this may represent a no-op.</a:t>
            </a:r>
            <a:endParaRPr>
              <a:latin typeface="Roboto"/>
              <a:ea typeface="Roboto"/>
              <a:cs typeface="Roboto"/>
              <a:sym typeface="Roboto"/>
            </a:endParaRPr>
          </a:p>
        </p:txBody>
      </p:sp>
      <p:pic>
        <p:nvPicPr>
          <p:cNvPr id="266" name="Google Shape;266;p34"/>
          <p:cNvPicPr preferRelativeResize="0"/>
          <p:nvPr/>
        </p:nvPicPr>
        <p:blipFill>
          <a:blip r:embed="rId4">
            <a:alphaModFix/>
          </a:blip>
          <a:stretch>
            <a:fillRect/>
          </a:stretch>
        </p:blipFill>
        <p:spPr>
          <a:xfrm>
            <a:off x="5570950" y="754825"/>
            <a:ext cx="3007859" cy="2827374"/>
          </a:xfrm>
          <a:prstGeom prst="rect">
            <a:avLst/>
          </a:prstGeom>
          <a:noFill/>
          <a:ln>
            <a:noFill/>
          </a:ln>
        </p:spPr>
      </p:pic>
      <p:sp>
        <p:nvSpPr>
          <p:cNvPr id="267" name="Google Shape;267;p34"/>
          <p:cNvSpPr txBox="1"/>
          <p:nvPr/>
        </p:nvSpPr>
        <p:spPr>
          <a:xfrm>
            <a:off x="6654250" y="3579875"/>
            <a:ext cx="11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Summarize</a:t>
            </a:r>
            <a:endParaRPr>
              <a:latin typeface="Roboto"/>
              <a:ea typeface="Roboto"/>
              <a:cs typeface="Roboto"/>
              <a:sym typeface="Roboto"/>
            </a:endParaRPr>
          </a:p>
        </p:txBody>
      </p:sp>
      <p:sp>
        <p:nvSpPr>
          <p:cNvPr id="268" name="Google Shape;268;p34"/>
          <p:cNvSpPr txBox="1"/>
          <p:nvPr/>
        </p:nvSpPr>
        <p:spPr>
          <a:xfrm>
            <a:off x="3606250" y="3579875"/>
            <a:ext cx="10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No task</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311700" y="147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Attention Visualization (T5-base): Cross-Attention</a:t>
            </a:r>
            <a:endParaRPr/>
          </a:p>
        </p:txBody>
      </p:sp>
      <p:sp>
        <p:nvSpPr>
          <p:cNvPr id="274" name="Google Shape;274;p35"/>
          <p:cNvSpPr txBox="1"/>
          <p:nvPr/>
        </p:nvSpPr>
        <p:spPr>
          <a:xfrm>
            <a:off x="286300" y="821775"/>
            <a:ext cx="19935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Cross-Attention from last three layers of the model. We can observe that the preceding layers are more broadly attending, the heads in the final layer are mostly attending to “space” and “&lt;/s&gt;” tokens along with the task prefix. Although more weight is assigned to the task prefix than the &lt;/s&gt; token.</a:t>
            </a:r>
            <a:endParaRPr>
              <a:latin typeface="Roboto"/>
              <a:ea typeface="Roboto"/>
              <a:cs typeface="Roboto"/>
              <a:sym typeface="Roboto"/>
            </a:endParaRPr>
          </a:p>
        </p:txBody>
      </p:sp>
      <p:sp>
        <p:nvSpPr>
          <p:cNvPr id="275" name="Google Shape;275;p35"/>
          <p:cNvSpPr txBox="1"/>
          <p:nvPr/>
        </p:nvSpPr>
        <p:spPr>
          <a:xfrm>
            <a:off x="3497675" y="1740450"/>
            <a:ext cx="104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Translate English to French</a:t>
            </a:r>
            <a:endParaRPr>
              <a:latin typeface="Roboto"/>
              <a:ea typeface="Roboto"/>
              <a:cs typeface="Roboto"/>
              <a:sym typeface="Roboto"/>
            </a:endParaRPr>
          </a:p>
        </p:txBody>
      </p:sp>
      <p:pic>
        <p:nvPicPr>
          <p:cNvPr id="276" name="Google Shape;276;p35"/>
          <p:cNvPicPr preferRelativeResize="0"/>
          <p:nvPr/>
        </p:nvPicPr>
        <p:blipFill>
          <a:blip r:embed="rId3">
            <a:alphaModFix/>
          </a:blip>
          <a:stretch>
            <a:fillRect/>
          </a:stretch>
        </p:blipFill>
        <p:spPr>
          <a:xfrm>
            <a:off x="4499950" y="831025"/>
            <a:ext cx="4055475" cy="4004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type="title"/>
          </p:nvPr>
        </p:nvSpPr>
        <p:spPr>
          <a:xfrm>
            <a:off x="311700" y="410000"/>
            <a:ext cx="8520600" cy="103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Relative Importance of Input Tokens </a:t>
            </a:r>
            <a:endParaRPr/>
          </a:p>
          <a:p>
            <a:pPr indent="0" lvl="0" marL="0" rtl="0" algn="l">
              <a:spcBef>
                <a:spcPts val="0"/>
              </a:spcBef>
              <a:spcAft>
                <a:spcPts val="0"/>
              </a:spcAft>
              <a:buNone/>
            </a:pPr>
            <a:r>
              <a:rPr lang="en" sz="2000"/>
              <a:t>using ECCO library for Language Model Understanding: Integrated Gradients</a:t>
            </a:r>
            <a:r>
              <a:rPr lang="en"/>
              <a:t> </a:t>
            </a:r>
            <a:endParaRPr/>
          </a:p>
        </p:txBody>
      </p:sp>
      <p:pic>
        <p:nvPicPr>
          <p:cNvPr id="282" name="Google Shape;282;p36"/>
          <p:cNvPicPr preferRelativeResize="0"/>
          <p:nvPr/>
        </p:nvPicPr>
        <p:blipFill>
          <a:blip r:embed="rId3">
            <a:alphaModFix/>
          </a:blip>
          <a:stretch>
            <a:fillRect/>
          </a:stretch>
        </p:blipFill>
        <p:spPr>
          <a:xfrm>
            <a:off x="549828" y="1744576"/>
            <a:ext cx="7828624" cy="1615025"/>
          </a:xfrm>
          <a:prstGeom prst="rect">
            <a:avLst/>
          </a:prstGeom>
          <a:noFill/>
          <a:ln>
            <a:noFill/>
          </a:ln>
        </p:spPr>
      </p:pic>
      <p:sp>
        <p:nvSpPr>
          <p:cNvPr id="283" name="Google Shape;283;p36"/>
          <p:cNvSpPr txBox="1"/>
          <p:nvPr/>
        </p:nvSpPr>
        <p:spPr>
          <a:xfrm>
            <a:off x="965125" y="1280150"/>
            <a:ext cx="617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84" name="Google Shape;284;p36"/>
          <p:cNvSpPr/>
          <p:nvPr/>
        </p:nvSpPr>
        <p:spPr>
          <a:xfrm>
            <a:off x="6498100" y="2821200"/>
            <a:ext cx="687300" cy="458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6"/>
          <p:cNvSpPr/>
          <p:nvPr/>
        </p:nvSpPr>
        <p:spPr>
          <a:xfrm>
            <a:off x="935500" y="2973600"/>
            <a:ext cx="687300" cy="4581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6"/>
          <p:cNvSpPr txBox="1"/>
          <p:nvPr/>
        </p:nvSpPr>
        <p:spPr>
          <a:xfrm>
            <a:off x="264900" y="1218325"/>
            <a:ext cx="570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We can see that the output token “mir” selected is dependent upon the three input tokens highlighted.</a:t>
            </a:r>
            <a:endParaRPr>
              <a:latin typeface="Roboto"/>
              <a:ea typeface="Roboto"/>
              <a:cs typeface="Roboto"/>
              <a:sym typeface="Roboto"/>
            </a:endParaRPr>
          </a:p>
        </p:txBody>
      </p:sp>
      <p:pic>
        <p:nvPicPr>
          <p:cNvPr id="287" name="Google Shape;287;p36"/>
          <p:cNvPicPr preferRelativeResize="0"/>
          <p:nvPr/>
        </p:nvPicPr>
        <p:blipFill>
          <a:blip r:embed="rId4">
            <a:alphaModFix/>
          </a:blip>
          <a:stretch>
            <a:fillRect/>
          </a:stretch>
        </p:blipFill>
        <p:spPr>
          <a:xfrm>
            <a:off x="152400" y="3584100"/>
            <a:ext cx="8839201" cy="797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311700" y="2168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00"/>
              <a:t>Relative Importance of Input Tokens</a:t>
            </a:r>
            <a:endParaRPr sz="2400"/>
          </a:p>
        </p:txBody>
      </p:sp>
      <p:pic>
        <p:nvPicPr>
          <p:cNvPr id="293" name="Google Shape;293;p37"/>
          <p:cNvPicPr preferRelativeResize="0"/>
          <p:nvPr/>
        </p:nvPicPr>
        <p:blipFill>
          <a:blip r:embed="rId3">
            <a:alphaModFix/>
          </a:blip>
          <a:stretch>
            <a:fillRect/>
          </a:stretch>
        </p:blipFill>
        <p:spPr>
          <a:xfrm>
            <a:off x="233425" y="824606"/>
            <a:ext cx="7099499" cy="1089419"/>
          </a:xfrm>
          <a:prstGeom prst="rect">
            <a:avLst/>
          </a:prstGeom>
          <a:noFill/>
          <a:ln>
            <a:noFill/>
          </a:ln>
        </p:spPr>
      </p:pic>
      <p:sp>
        <p:nvSpPr>
          <p:cNvPr id="294" name="Google Shape;294;p37"/>
          <p:cNvSpPr txBox="1"/>
          <p:nvPr/>
        </p:nvSpPr>
        <p:spPr>
          <a:xfrm>
            <a:off x="2028400" y="1914025"/>
            <a:ext cx="725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Surprisingly, the generation of the US doesn’t seem to be dependent of the presence of the word New York or U.S in the encoder input but on the jazz music. </a:t>
            </a:r>
            <a:endParaRPr sz="1000">
              <a:latin typeface="Roboto"/>
              <a:ea typeface="Roboto"/>
              <a:cs typeface="Roboto"/>
              <a:sym typeface="Roboto"/>
            </a:endParaRPr>
          </a:p>
        </p:txBody>
      </p:sp>
      <p:pic>
        <p:nvPicPr>
          <p:cNvPr id="295" name="Google Shape;295;p37"/>
          <p:cNvPicPr preferRelativeResize="0"/>
          <p:nvPr/>
        </p:nvPicPr>
        <p:blipFill>
          <a:blip r:embed="rId4">
            <a:alphaModFix/>
          </a:blip>
          <a:stretch>
            <a:fillRect/>
          </a:stretch>
        </p:blipFill>
        <p:spPr>
          <a:xfrm>
            <a:off x="178875" y="2394263"/>
            <a:ext cx="7862351" cy="1164550"/>
          </a:xfrm>
          <a:prstGeom prst="rect">
            <a:avLst/>
          </a:prstGeom>
          <a:noFill/>
          <a:ln>
            <a:noFill/>
          </a:ln>
        </p:spPr>
      </p:pic>
      <p:sp>
        <p:nvSpPr>
          <p:cNvPr id="296" name="Google Shape;296;p37"/>
          <p:cNvSpPr txBox="1"/>
          <p:nvPr/>
        </p:nvSpPr>
        <p:spPr>
          <a:xfrm>
            <a:off x="1929625" y="3399125"/>
            <a:ext cx="709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With the same example, T5 generated a different output. Instead of generating text related to the end of the text, T5 is almost copying the input</a:t>
            </a:r>
            <a:endParaRPr sz="1000">
              <a:latin typeface="Roboto"/>
              <a:ea typeface="Roboto"/>
              <a:cs typeface="Roboto"/>
              <a:sym typeface="Roboto"/>
            </a:endParaRPr>
          </a:p>
        </p:txBody>
      </p:sp>
      <p:sp>
        <p:nvSpPr>
          <p:cNvPr id="297" name="Google Shape;297;p37"/>
          <p:cNvSpPr txBox="1"/>
          <p:nvPr/>
        </p:nvSpPr>
        <p:spPr>
          <a:xfrm>
            <a:off x="233425" y="3891725"/>
            <a:ext cx="549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The fact that most of the output is depending more about the &lt;/s&gt; token than previously can explain the copy behaviour of T5.</a:t>
            </a:r>
            <a:endParaRPr sz="12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311700" y="1926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Relative importance of Tokens: </a:t>
            </a:r>
            <a:r>
              <a:rPr lang="en" sz="2666"/>
              <a:t>Saliency</a:t>
            </a:r>
            <a:endParaRPr sz="2666"/>
          </a:p>
        </p:txBody>
      </p:sp>
      <p:pic>
        <p:nvPicPr>
          <p:cNvPr id="303" name="Google Shape;303;p38"/>
          <p:cNvPicPr preferRelativeResize="0"/>
          <p:nvPr/>
        </p:nvPicPr>
        <p:blipFill>
          <a:blip r:embed="rId3">
            <a:alphaModFix/>
          </a:blip>
          <a:stretch>
            <a:fillRect/>
          </a:stretch>
        </p:blipFill>
        <p:spPr>
          <a:xfrm>
            <a:off x="92025" y="967200"/>
            <a:ext cx="8679901" cy="1191360"/>
          </a:xfrm>
          <a:prstGeom prst="rect">
            <a:avLst/>
          </a:prstGeom>
          <a:noFill/>
          <a:ln>
            <a:noFill/>
          </a:ln>
        </p:spPr>
      </p:pic>
      <p:pic>
        <p:nvPicPr>
          <p:cNvPr id="304" name="Google Shape;304;p38"/>
          <p:cNvPicPr preferRelativeResize="0"/>
          <p:nvPr/>
        </p:nvPicPr>
        <p:blipFill>
          <a:blip r:embed="rId4">
            <a:alphaModFix/>
          </a:blip>
          <a:stretch>
            <a:fillRect/>
          </a:stretch>
        </p:blipFill>
        <p:spPr>
          <a:xfrm>
            <a:off x="152400" y="2325310"/>
            <a:ext cx="8839201" cy="1208780"/>
          </a:xfrm>
          <a:prstGeom prst="rect">
            <a:avLst/>
          </a:prstGeom>
          <a:noFill/>
          <a:ln>
            <a:noFill/>
          </a:ln>
        </p:spPr>
      </p:pic>
      <p:sp>
        <p:nvSpPr>
          <p:cNvPr id="305" name="Google Shape;305;p38"/>
          <p:cNvSpPr txBox="1"/>
          <p:nvPr/>
        </p:nvSpPr>
        <p:spPr>
          <a:xfrm>
            <a:off x="253550" y="3610100"/>
            <a:ext cx="6375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In our case, when most of the text is copied from the encoder, the saliency provide less interpretable information than the integrated gradient. </a:t>
            </a:r>
            <a:endParaRPr sz="12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Patterns in the Fully Connected Layer of Transformer</a:t>
            </a:r>
            <a:endParaRPr/>
          </a:p>
        </p:txBody>
      </p:sp>
      <p:pic>
        <p:nvPicPr>
          <p:cNvPr id="311" name="Google Shape;311;p39"/>
          <p:cNvPicPr preferRelativeResize="0"/>
          <p:nvPr/>
        </p:nvPicPr>
        <p:blipFill>
          <a:blip r:embed="rId3">
            <a:alphaModFix/>
          </a:blip>
          <a:stretch>
            <a:fillRect/>
          </a:stretch>
        </p:blipFill>
        <p:spPr>
          <a:xfrm>
            <a:off x="152400" y="1242650"/>
            <a:ext cx="8839199" cy="2174898"/>
          </a:xfrm>
          <a:prstGeom prst="rect">
            <a:avLst/>
          </a:prstGeom>
          <a:noFill/>
          <a:ln>
            <a:noFill/>
          </a:ln>
        </p:spPr>
      </p:pic>
      <p:sp>
        <p:nvSpPr>
          <p:cNvPr id="312" name="Google Shape;312;p39"/>
          <p:cNvSpPr txBox="1"/>
          <p:nvPr/>
        </p:nvSpPr>
        <p:spPr>
          <a:xfrm>
            <a:off x="828525" y="3450300"/>
            <a:ext cx="5667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Only one cluster in the encoder input from the Non Negative Matrix Factorization. Can explain why the generation of token is influenced by the token &lt;/s&gt;.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Can also maybe explain why the summary the basically copied from the input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Patterns in T5 neuron activation</a:t>
            </a:r>
            <a:endParaRPr/>
          </a:p>
        </p:txBody>
      </p:sp>
      <p:sp>
        <p:nvSpPr>
          <p:cNvPr id="318" name="Google Shape;318;p40"/>
          <p:cNvSpPr txBox="1"/>
          <p:nvPr/>
        </p:nvSpPr>
        <p:spPr>
          <a:xfrm>
            <a:off x="422575" y="3882675"/>
            <a:ext cx="4974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One pattern is related to vocabulary related to c</a:t>
            </a:r>
            <a:r>
              <a:rPr lang="en">
                <a:latin typeface="Roboto"/>
                <a:ea typeface="Roboto"/>
                <a:cs typeface="Roboto"/>
                <a:sym typeface="Roboto"/>
              </a:rPr>
              <a:t>ricket</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Some space tokens have a different pattern</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overall seems to have a common pattern</a:t>
            </a:r>
            <a:endParaRPr>
              <a:latin typeface="Roboto"/>
              <a:ea typeface="Roboto"/>
              <a:cs typeface="Roboto"/>
              <a:sym typeface="Roboto"/>
            </a:endParaRPr>
          </a:p>
        </p:txBody>
      </p:sp>
      <p:pic>
        <p:nvPicPr>
          <p:cNvPr id="319" name="Google Shape;319;p40"/>
          <p:cNvPicPr preferRelativeResize="0"/>
          <p:nvPr/>
        </p:nvPicPr>
        <p:blipFill>
          <a:blip r:embed="rId3">
            <a:alphaModFix/>
          </a:blip>
          <a:stretch>
            <a:fillRect/>
          </a:stretch>
        </p:blipFill>
        <p:spPr>
          <a:xfrm>
            <a:off x="152400" y="1170200"/>
            <a:ext cx="8991599" cy="25600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311700" y="253025"/>
            <a:ext cx="8520600" cy="51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Patterns across the layers</a:t>
            </a:r>
            <a:endParaRPr/>
          </a:p>
        </p:txBody>
      </p:sp>
      <p:sp>
        <p:nvSpPr>
          <p:cNvPr id="325" name="Google Shape;325;p41"/>
          <p:cNvSpPr txBox="1"/>
          <p:nvPr>
            <p:ph idx="1" type="body"/>
          </p:nvPr>
        </p:nvSpPr>
        <p:spPr>
          <a:xfrm>
            <a:off x="82275" y="1024600"/>
            <a:ext cx="2308500" cy="387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
              <a:t>From Layer 0 to Layer 1</a:t>
            </a:r>
            <a:endParaRPr/>
          </a:p>
        </p:txBody>
      </p:sp>
      <p:pic>
        <p:nvPicPr>
          <p:cNvPr id="326" name="Google Shape;326;p41"/>
          <p:cNvPicPr preferRelativeResize="0"/>
          <p:nvPr/>
        </p:nvPicPr>
        <p:blipFill>
          <a:blip r:embed="rId3">
            <a:alphaModFix/>
          </a:blip>
          <a:stretch>
            <a:fillRect/>
          </a:stretch>
        </p:blipFill>
        <p:spPr>
          <a:xfrm>
            <a:off x="2764900" y="892425"/>
            <a:ext cx="4121342" cy="1195700"/>
          </a:xfrm>
          <a:prstGeom prst="rect">
            <a:avLst/>
          </a:prstGeom>
          <a:noFill/>
          <a:ln>
            <a:noFill/>
          </a:ln>
        </p:spPr>
      </p:pic>
      <p:sp>
        <p:nvSpPr>
          <p:cNvPr id="327" name="Google Shape;327;p41"/>
          <p:cNvSpPr txBox="1"/>
          <p:nvPr>
            <p:ph idx="1" type="body"/>
          </p:nvPr>
        </p:nvSpPr>
        <p:spPr>
          <a:xfrm>
            <a:off x="82275" y="2377800"/>
            <a:ext cx="2308500" cy="387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
              <a:t>From Layer 5 to Layer 6</a:t>
            </a:r>
            <a:endParaRPr/>
          </a:p>
        </p:txBody>
      </p:sp>
      <p:pic>
        <p:nvPicPr>
          <p:cNvPr id="328" name="Google Shape;328;p41"/>
          <p:cNvPicPr preferRelativeResize="0"/>
          <p:nvPr/>
        </p:nvPicPr>
        <p:blipFill>
          <a:blip r:embed="rId4">
            <a:alphaModFix/>
          </a:blip>
          <a:stretch>
            <a:fillRect/>
          </a:stretch>
        </p:blipFill>
        <p:spPr>
          <a:xfrm>
            <a:off x="2736788" y="2088125"/>
            <a:ext cx="4177575" cy="1195700"/>
          </a:xfrm>
          <a:prstGeom prst="rect">
            <a:avLst/>
          </a:prstGeom>
          <a:noFill/>
          <a:ln>
            <a:noFill/>
          </a:ln>
        </p:spPr>
      </p:pic>
      <p:sp>
        <p:nvSpPr>
          <p:cNvPr id="329" name="Google Shape;329;p41"/>
          <p:cNvSpPr txBox="1"/>
          <p:nvPr>
            <p:ph idx="1" type="body"/>
          </p:nvPr>
        </p:nvSpPr>
        <p:spPr>
          <a:xfrm>
            <a:off x="82275" y="3930875"/>
            <a:ext cx="2308500" cy="387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None/>
            </a:pPr>
            <a:r>
              <a:rPr lang="en"/>
              <a:t>From Layer 10 to Layer 11</a:t>
            </a:r>
            <a:endParaRPr/>
          </a:p>
        </p:txBody>
      </p:sp>
      <p:pic>
        <p:nvPicPr>
          <p:cNvPr id="330" name="Google Shape;330;p41"/>
          <p:cNvPicPr preferRelativeResize="0"/>
          <p:nvPr/>
        </p:nvPicPr>
        <p:blipFill>
          <a:blip r:embed="rId5">
            <a:alphaModFix/>
          </a:blip>
          <a:stretch>
            <a:fillRect/>
          </a:stretch>
        </p:blipFill>
        <p:spPr>
          <a:xfrm>
            <a:off x="2764900" y="3482445"/>
            <a:ext cx="4439376" cy="1284768"/>
          </a:xfrm>
          <a:prstGeom prst="rect">
            <a:avLst/>
          </a:prstGeom>
          <a:noFill/>
          <a:ln>
            <a:noFill/>
          </a:ln>
        </p:spPr>
      </p:pic>
      <p:sp>
        <p:nvSpPr>
          <p:cNvPr id="331" name="Google Shape;331;p41"/>
          <p:cNvSpPr txBox="1"/>
          <p:nvPr/>
        </p:nvSpPr>
        <p:spPr>
          <a:xfrm>
            <a:off x="7204275" y="966925"/>
            <a:ext cx="1750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The clusterization of the vocabulary related to cricket is build layer by layer. </a:t>
            </a:r>
            <a:endParaRPr>
              <a:latin typeface="Roboto"/>
              <a:ea typeface="Roboto"/>
              <a:cs typeface="Roboto"/>
              <a:sym typeface="Roboto"/>
            </a:endParaRPr>
          </a:p>
        </p:txBody>
      </p:sp>
      <p:sp>
        <p:nvSpPr>
          <p:cNvPr id="332" name="Google Shape;332;p41"/>
          <p:cNvSpPr txBox="1"/>
          <p:nvPr/>
        </p:nvSpPr>
        <p:spPr>
          <a:xfrm>
            <a:off x="7111475" y="2421925"/>
            <a:ext cx="1968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We can easily see this construction with the word wicket and overs at the end of the example</a:t>
            </a:r>
            <a:endParaRPr sz="1100">
              <a:solidFill>
                <a:srgbClr val="434343"/>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Review</a:t>
            </a:r>
            <a:endParaRPr/>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AutoNum type="arabicPeriod"/>
            </a:pPr>
            <a:r>
              <a:rPr lang="en"/>
              <a:t>What does BERT look at? </a:t>
            </a:r>
            <a:r>
              <a:rPr lang="en" u="sng">
                <a:solidFill>
                  <a:schemeClr val="hlink"/>
                </a:solidFill>
                <a:hlinkClick r:id="rId3"/>
              </a:rPr>
              <a:t>https://arxiv.org/pdf/1906.04341.pdf</a:t>
            </a:r>
            <a:endParaRPr/>
          </a:p>
          <a:p>
            <a:pPr indent="-342900" lvl="0" marL="457200" rtl="0" algn="l">
              <a:spcBef>
                <a:spcPts val="0"/>
              </a:spcBef>
              <a:spcAft>
                <a:spcPts val="0"/>
              </a:spcAft>
              <a:buSzPts val="1800"/>
              <a:buAutoNum type="arabicPeriod"/>
            </a:pPr>
            <a:r>
              <a:rPr lang="en"/>
              <a:t>Do Transformer Attention Heads Provide Transparency in Abstractive Summarization?  </a:t>
            </a:r>
            <a:r>
              <a:rPr lang="en" u="sng">
                <a:solidFill>
                  <a:schemeClr val="hlink"/>
                </a:solidFill>
                <a:hlinkClick r:id="rId4"/>
              </a:rPr>
              <a:t>https://arxiv.org/pdf/1907.00570.pdf</a:t>
            </a:r>
            <a:endParaRPr/>
          </a:p>
          <a:p>
            <a:pPr indent="-342900" lvl="0" marL="457200" rtl="0" algn="l">
              <a:spcBef>
                <a:spcPts val="0"/>
              </a:spcBef>
              <a:spcAft>
                <a:spcPts val="0"/>
              </a:spcAft>
              <a:buSzPts val="1800"/>
              <a:buAutoNum type="arabicPeriod"/>
            </a:pPr>
            <a:r>
              <a:rPr lang="en">
                <a:solidFill>
                  <a:srgbClr val="000000"/>
                </a:solidFill>
                <a:latin typeface="Arial"/>
                <a:ea typeface="Arial"/>
                <a:cs typeface="Arial"/>
                <a:sym typeface="Arial"/>
              </a:rPr>
              <a:t>BART: Denoising Sequence-to-Sequence Pre-training for Natural Language Generation, Translation, and Comprehension</a:t>
            </a:r>
            <a:r>
              <a:rPr lang="en"/>
              <a:t> </a:t>
            </a:r>
            <a:r>
              <a:rPr lang="en" u="sng">
                <a:solidFill>
                  <a:schemeClr val="accent5"/>
                </a:solidFill>
                <a:hlinkClick r:id="rId5">
                  <a:extLst>
                    <a:ext uri="{A12FA001-AC4F-418D-AE19-62706E023703}">
                      <ahyp:hlinkClr val="tx"/>
                    </a:ext>
                  </a:extLst>
                </a:hlinkClick>
              </a:rPr>
              <a:t>https://arxiv.org/abs/1910.13461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Ranking of output token through model layers</a:t>
            </a:r>
            <a:endParaRPr/>
          </a:p>
        </p:txBody>
      </p:sp>
      <p:sp>
        <p:nvSpPr>
          <p:cNvPr id="338" name="Google Shape;338;p42"/>
          <p:cNvSpPr txBox="1"/>
          <p:nvPr>
            <p:ph idx="1" type="body"/>
          </p:nvPr>
        </p:nvSpPr>
        <p:spPr>
          <a:xfrm>
            <a:off x="311700" y="1229875"/>
            <a:ext cx="3563100" cy="1699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How did the model generate the output token “fan” ?</a:t>
            </a:r>
            <a:endParaRPr/>
          </a:p>
          <a:p>
            <a:pPr indent="0" lvl="0" marL="0" rtl="0" algn="l">
              <a:spcBef>
                <a:spcPts val="1200"/>
              </a:spcBef>
              <a:spcAft>
                <a:spcPts val="1200"/>
              </a:spcAft>
              <a:buNone/>
            </a:pPr>
            <a:r>
              <a:rPr lang="en"/>
              <a:t>We can see below that this token is mostly dependent on the </a:t>
            </a:r>
            <a:r>
              <a:rPr lang="en"/>
              <a:t>preceding</a:t>
            </a:r>
            <a:r>
              <a:rPr lang="en"/>
              <a:t> token “big”.</a:t>
            </a:r>
            <a:endParaRPr/>
          </a:p>
        </p:txBody>
      </p:sp>
      <p:pic>
        <p:nvPicPr>
          <p:cNvPr id="339" name="Google Shape;339;p42"/>
          <p:cNvPicPr preferRelativeResize="0"/>
          <p:nvPr/>
        </p:nvPicPr>
        <p:blipFill>
          <a:blip r:embed="rId3">
            <a:alphaModFix/>
          </a:blip>
          <a:stretch>
            <a:fillRect/>
          </a:stretch>
        </p:blipFill>
        <p:spPr>
          <a:xfrm>
            <a:off x="4027200" y="1170200"/>
            <a:ext cx="4964400" cy="1944692"/>
          </a:xfrm>
          <a:prstGeom prst="rect">
            <a:avLst/>
          </a:prstGeom>
          <a:noFill/>
          <a:ln>
            <a:noFill/>
          </a:ln>
        </p:spPr>
      </p:pic>
      <p:pic>
        <p:nvPicPr>
          <p:cNvPr id="340" name="Google Shape;340;p42"/>
          <p:cNvPicPr preferRelativeResize="0"/>
          <p:nvPr/>
        </p:nvPicPr>
        <p:blipFill>
          <a:blip r:embed="rId4">
            <a:alphaModFix/>
          </a:blip>
          <a:stretch>
            <a:fillRect/>
          </a:stretch>
        </p:blipFill>
        <p:spPr>
          <a:xfrm>
            <a:off x="0" y="3553966"/>
            <a:ext cx="9144002" cy="6263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Pretrained Model (BART)</a:t>
            </a:r>
            <a:endParaRPr/>
          </a:p>
        </p:txBody>
      </p:sp>
      <p:sp>
        <p:nvSpPr>
          <p:cNvPr id="346" name="Google Shape;346;p4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200"/>
              <a:t>BART is a denoising autoencoder that maps a corrupted document to the original document it was derived from. It is implemented as a sequence-to-sequence model with a bidirectional encoder over corrupted text and a left-to-right autoregressive decoder.</a:t>
            </a:r>
            <a:endParaRPr sz="1200"/>
          </a:p>
          <a:p>
            <a:pPr indent="0" lvl="0" marL="0" rtl="0" algn="l">
              <a:spcBef>
                <a:spcPts val="0"/>
              </a:spcBef>
              <a:spcAft>
                <a:spcPts val="0"/>
              </a:spcAft>
              <a:buNone/>
            </a:pPr>
            <a:r>
              <a:rPr lang="en" sz="1200"/>
              <a:t>The architecture of BART have the following differences with BERT:</a:t>
            </a:r>
            <a:endParaRPr sz="1200"/>
          </a:p>
          <a:p>
            <a:pPr indent="-304800" lvl="0" marL="457200" rtl="0" algn="l">
              <a:spcBef>
                <a:spcPts val="1200"/>
              </a:spcBef>
              <a:spcAft>
                <a:spcPts val="0"/>
              </a:spcAft>
              <a:buSzPts val="1200"/>
              <a:buAutoNum type="arabicPeriod"/>
            </a:pPr>
            <a:r>
              <a:rPr lang="en" sz="1200"/>
              <a:t>Each layer of the decoder additionally performs cross-attention over the final hidden layer of the encoder.</a:t>
            </a:r>
            <a:endParaRPr sz="1200"/>
          </a:p>
          <a:p>
            <a:pPr indent="-304800" lvl="0" marL="457200" rtl="0" algn="l">
              <a:spcBef>
                <a:spcPts val="0"/>
              </a:spcBef>
              <a:spcAft>
                <a:spcPts val="0"/>
              </a:spcAft>
              <a:buSzPts val="1200"/>
              <a:buAutoNum type="arabicPeriod"/>
            </a:pPr>
            <a:r>
              <a:rPr lang="en" sz="1200"/>
              <a:t>BART does not use an additional feed-forward network. </a:t>
            </a:r>
            <a:endParaRPr sz="1200"/>
          </a:p>
          <a:p>
            <a:pPr indent="-304800" lvl="0" marL="457200" rtl="0" algn="l">
              <a:spcBef>
                <a:spcPts val="0"/>
              </a:spcBef>
              <a:spcAft>
                <a:spcPts val="0"/>
              </a:spcAft>
              <a:buSzPts val="1200"/>
              <a:buAutoNum type="arabicPeriod"/>
            </a:pPr>
            <a:r>
              <a:rPr lang="en" sz="1200"/>
              <a:t>It contains 10% more parameters than the equivalently sized BERT model</a:t>
            </a:r>
            <a:endParaRPr sz="1200"/>
          </a:p>
          <a:p>
            <a:pPr indent="0" lvl="0" marL="0" rtl="0" algn="l">
              <a:spcBef>
                <a:spcPts val="1200"/>
              </a:spcBef>
              <a:spcAft>
                <a:spcPts val="0"/>
              </a:spcAft>
              <a:buNone/>
            </a:pPr>
            <a:r>
              <a:rPr lang="en" sz="1200"/>
              <a:t>It pre-trains a model combining Bidirectional and Auto-Regressive Transformers.</a:t>
            </a:r>
            <a:endParaRPr sz="1200"/>
          </a:p>
          <a:p>
            <a:pPr indent="0" lvl="0" marL="0" rtl="0" algn="l">
              <a:spcBef>
                <a:spcPts val="1200"/>
              </a:spcBef>
              <a:spcAft>
                <a:spcPts val="1200"/>
              </a:spcAft>
              <a:buNone/>
            </a:pPr>
            <a:r>
              <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BART attention analysis.</a:t>
            </a:r>
            <a:endParaRPr/>
          </a:p>
        </p:txBody>
      </p:sp>
      <p:sp>
        <p:nvSpPr>
          <p:cNvPr id="352" name="Google Shape;352;p4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For the attention analysis of the bart model, we followed the “What Does BERT Look At? An Analysis of BERT’s Attention” paper.</a:t>
            </a:r>
            <a:endParaRPr sz="1200"/>
          </a:p>
          <a:p>
            <a:pPr indent="0" lvl="0" marL="0" rtl="0" algn="l">
              <a:spcBef>
                <a:spcPts val="1200"/>
              </a:spcBef>
              <a:spcAft>
                <a:spcPts val="0"/>
              </a:spcAft>
              <a:buNone/>
            </a:pPr>
            <a:r>
              <a:rPr lang="en" sz="1200"/>
              <a:t>We used the (</a:t>
            </a:r>
            <a:r>
              <a:rPr lang="en" sz="1200"/>
              <a:t>facebook/bart-large-cnn) model from the hugging face library. </a:t>
            </a:r>
            <a:r>
              <a:rPr lang="en" sz="1200" u="sng">
                <a:solidFill>
                  <a:schemeClr val="accent5"/>
                </a:solidFill>
                <a:hlinkClick r:id="rId3">
                  <a:extLst>
                    <a:ext uri="{A12FA001-AC4F-418D-AE19-62706E023703}">
                      <ahyp:hlinkClr val="tx"/>
                    </a:ext>
                  </a:extLst>
                </a:hlinkClick>
              </a:rPr>
              <a:t>https://huggingface.co/facebook/bart-large-cnn</a:t>
            </a:r>
            <a:endParaRPr sz="1200"/>
          </a:p>
          <a:p>
            <a:pPr indent="0" lvl="0" marL="0" rtl="0" algn="l">
              <a:spcBef>
                <a:spcPts val="1200"/>
              </a:spcBef>
              <a:spcAft>
                <a:spcPts val="0"/>
              </a:spcAft>
              <a:buNone/>
            </a:pPr>
            <a:r>
              <a:rPr lang="en" sz="1200"/>
              <a:t>We referenced and modified the code mentioned in the paper to do similar analysis of the BART model</a:t>
            </a:r>
            <a:endParaRPr sz="1200"/>
          </a:p>
          <a:p>
            <a:pPr indent="0" lvl="0" marL="0" rtl="0" algn="l">
              <a:spcBef>
                <a:spcPts val="1200"/>
              </a:spcBef>
              <a:spcAft>
                <a:spcPts val="1200"/>
              </a:spcAft>
              <a:buNone/>
            </a:pPr>
            <a:r>
              <a:rPr lang="en" sz="1200"/>
              <a:t>We study some of the differences between the BART and BERT attention behaviours.</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5"/>
          <p:cNvPicPr preferRelativeResize="0"/>
          <p:nvPr/>
        </p:nvPicPr>
        <p:blipFill>
          <a:blip r:embed="rId3">
            <a:alphaModFix/>
          </a:blip>
          <a:stretch>
            <a:fillRect/>
          </a:stretch>
        </p:blipFill>
        <p:spPr>
          <a:xfrm>
            <a:off x="592825" y="246350"/>
            <a:ext cx="5292626" cy="2190050"/>
          </a:xfrm>
          <a:prstGeom prst="rect">
            <a:avLst/>
          </a:prstGeom>
          <a:noFill/>
          <a:ln>
            <a:noFill/>
          </a:ln>
        </p:spPr>
      </p:pic>
      <p:pic>
        <p:nvPicPr>
          <p:cNvPr id="358" name="Google Shape;358;p45"/>
          <p:cNvPicPr preferRelativeResize="0"/>
          <p:nvPr/>
        </p:nvPicPr>
        <p:blipFill>
          <a:blip r:embed="rId4">
            <a:alphaModFix/>
          </a:blip>
          <a:stretch>
            <a:fillRect/>
          </a:stretch>
        </p:blipFill>
        <p:spPr>
          <a:xfrm>
            <a:off x="554600" y="2736000"/>
            <a:ext cx="5369076" cy="1712925"/>
          </a:xfrm>
          <a:prstGeom prst="rect">
            <a:avLst/>
          </a:prstGeom>
          <a:noFill/>
          <a:ln>
            <a:noFill/>
          </a:ln>
        </p:spPr>
      </p:pic>
      <p:sp>
        <p:nvSpPr>
          <p:cNvPr id="359" name="Google Shape;359;p45"/>
          <p:cNvSpPr txBox="1"/>
          <p:nvPr/>
        </p:nvSpPr>
        <p:spPr>
          <a:xfrm>
            <a:off x="6091575" y="552425"/>
            <a:ext cx="2739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In this figure we see some examples of the heads exhibiting particular patterns.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In the top we</a:t>
            </a:r>
            <a:r>
              <a:rPr lang="en" sz="1200">
                <a:latin typeface="Roboto"/>
                <a:ea typeface="Roboto"/>
                <a:cs typeface="Roboto"/>
                <a:sym typeface="Roboto"/>
              </a:rPr>
              <a:t> see the heads of the BERT model. In the bottom we look at some patterns from the same layer, heads.</a:t>
            </a:r>
            <a:endParaRPr sz="12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6"/>
          <p:cNvPicPr preferRelativeResize="0"/>
          <p:nvPr/>
        </p:nvPicPr>
        <p:blipFill>
          <a:blip r:embed="rId3">
            <a:alphaModFix/>
          </a:blip>
          <a:stretch>
            <a:fillRect/>
          </a:stretch>
        </p:blipFill>
        <p:spPr>
          <a:xfrm>
            <a:off x="189750" y="62825"/>
            <a:ext cx="2793075" cy="3080025"/>
          </a:xfrm>
          <a:prstGeom prst="rect">
            <a:avLst/>
          </a:prstGeom>
          <a:noFill/>
          <a:ln>
            <a:noFill/>
          </a:ln>
        </p:spPr>
      </p:pic>
      <p:pic>
        <p:nvPicPr>
          <p:cNvPr id="365" name="Google Shape;365;p46"/>
          <p:cNvPicPr preferRelativeResize="0"/>
          <p:nvPr/>
        </p:nvPicPr>
        <p:blipFill>
          <a:blip r:embed="rId4">
            <a:alphaModFix/>
          </a:blip>
          <a:stretch>
            <a:fillRect/>
          </a:stretch>
        </p:blipFill>
        <p:spPr>
          <a:xfrm>
            <a:off x="3334775" y="227050"/>
            <a:ext cx="2738825" cy="2818725"/>
          </a:xfrm>
          <a:prstGeom prst="rect">
            <a:avLst/>
          </a:prstGeom>
          <a:noFill/>
          <a:ln>
            <a:noFill/>
          </a:ln>
        </p:spPr>
      </p:pic>
      <p:sp>
        <p:nvSpPr>
          <p:cNvPr id="366" name="Google Shape;366;p46"/>
          <p:cNvSpPr txBox="1"/>
          <p:nvPr/>
        </p:nvSpPr>
        <p:spPr>
          <a:xfrm>
            <a:off x="335925" y="3344400"/>
            <a:ext cx="5830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In the left (BERT) we can see that the early heads attend to [CLS], middle heads attends to [SEP] and last heads attends to periods. We can also see that the head attends to [SEP] to [SEP] more.</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In the right (BART) we can see that both early and middle heads attend to the [CLS] and the last heads attend to periods.</a:t>
            </a:r>
            <a:endParaRPr sz="11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7"/>
          <p:cNvPicPr preferRelativeResize="0"/>
          <p:nvPr/>
        </p:nvPicPr>
        <p:blipFill>
          <a:blip r:embed="rId3">
            <a:alphaModFix/>
          </a:blip>
          <a:stretch>
            <a:fillRect/>
          </a:stretch>
        </p:blipFill>
        <p:spPr>
          <a:xfrm>
            <a:off x="869050" y="182263"/>
            <a:ext cx="3581400" cy="3124200"/>
          </a:xfrm>
          <a:prstGeom prst="rect">
            <a:avLst/>
          </a:prstGeom>
          <a:noFill/>
          <a:ln>
            <a:noFill/>
          </a:ln>
        </p:spPr>
      </p:pic>
      <p:pic>
        <p:nvPicPr>
          <p:cNvPr id="372" name="Google Shape;372;p47"/>
          <p:cNvPicPr preferRelativeResize="0"/>
          <p:nvPr/>
        </p:nvPicPr>
        <p:blipFill>
          <a:blip r:embed="rId4">
            <a:alphaModFix/>
          </a:blip>
          <a:stretch>
            <a:fillRect/>
          </a:stretch>
        </p:blipFill>
        <p:spPr>
          <a:xfrm>
            <a:off x="4796975" y="96550"/>
            <a:ext cx="3495675" cy="3209925"/>
          </a:xfrm>
          <a:prstGeom prst="rect">
            <a:avLst/>
          </a:prstGeom>
          <a:noFill/>
          <a:ln>
            <a:noFill/>
          </a:ln>
        </p:spPr>
      </p:pic>
      <p:sp>
        <p:nvSpPr>
          <p:cNvPr id="373" name="Google Shape;373;p47"/>
          <p:cNvSpPr txBox="1"/>
          <p:nvPr/>
        </p:nvSpPr>
        <p:spPr>
          <a:xfrm>
            <a:off x="910750" y="3463825"/>
            <a:ext cx="58155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In the paper, they mention that the entropies the last layer are high indicating broad attention in the last layers.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Here we see that the average entropies of BART model (right) is similar to that of the BERT model (left)</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The first layers have higher entropies for the [CLS] than the lower layers. </a:t>
            </a:r>
            <a:endParaRPr sz="11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48"/>
          <p:cNvPicPr preferRelativeResize="0"/>
          <p:nvPr/>
        </p:nvPicPr>
        <p:blipFill>
          <a:blip r:embed="rId3">
            <a:alphaModFix/>
          </a:blip>
          <a:stretch>
            <a:fillRect/>
          </a:stretch>
        </p:blipFill>
        <p:spPr>
          <a:xfrm>
            <a:off x="0" y="0"/>
            <a:ext cx="4633985" cy="4838699"/>
          </a:xfrm>
          <a:prstGeom prst="rect">
            <a:avLst/>
          </a:prstGeom>
          <a:noFill/>
          <a:ln>
            <a:noFill/>
          </a:ln>
        </p:spPr>
      </p:pic>
      <p:sp>
        <p:nvSpPr>
          <p:cNvPr id="379" name="Google Shape;379;p48"/>
          <p:cNvSpPr txBox="1"/>
          <p:nvPr/>
        </p:nvSpPr>
        <p:spPr>
          <a:xfrm>
            <a:off x="4703100" y="724125"/>
            <a:ext cx="4299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Here we can see the heatmap of the maximum attention of heads with the </a:t>
            </a:r>
            <a:r>
              <a:rPr lang="en">
                <a:latin typeface="Roboto"/>
                <a:ea typeface="Roboto"/>
                <a:cs typeface="Roboto"/>
                <a:sym typeface="Roboto"/>
              </a:rPr>
              <a:t>corresponding</a:t>
            </a:r>
            <a:r>
              <a:rPr lang="en">
                <a:latin typeface="Roboto"/>
                <a:ea typeface="Roboto"/>
                <a:cs typeface="Roboto"/>
                <a:sym typeface="Roboto"/>
              </a:rPr>
              <a:t> layer.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We can see that the maximum attention value is low in the lower layer. This may also indicate that the attentions are </a:t>
            </a:r>
            <a:r>
              <a:rPr lang="en">
                <a:latin typeface="Roboto"/>
                <a:ea typeface="Roboto"/>
                <a:cs typeface="Roboto"/>
                <a:sym typeface="Roboto"/>
              </a:rPr>
              <a:t>broader</a:t>
            </a:r>
            <a:r>
              <a:rPr lang="en">
                <a:latin typeface="Roboto"/>
                <a:ea typeface="Roboto"/>
                <a:cs typeface="Roboto"/>
                <a:sym typeface="Roboto"/>
              </a:rPr>
              <a:t> in the lower layer.</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9"/>
          <p:cNvPicPr preferRelativeResize="0"/>
          <p:nvPr/>
        </p:nvPicPr>
        <p:blipFill>
          <a:blip r:embed="rId3">
            <a:alphaModFix/>
          </a:blip>
          <a:stretch>
            <a:fillRect/>
          </a:stretch>
        </p:blipFill>
        <p:spPr>
          <a:xfrm>
            <a:off x="271850" y="74650"/>
            <a:ext cx="2464940" cy="4694075"/>
          </a:xfrm>
          <a:prstGeom prst="rect">
            <a:avLst/>
          </a:prstGeom>
          <a:noFill/>
          <a:ln>
            <a:noFill/>
          </a:ln>
        </p:spPr>
      </p:pic>
      <p:pic>
        <p:nvPicPr>
          <p:cNvPr id="385" name="Google Shape;385;p49"/>
          <p:cNvPicPr preferRelativeResize="0"/>
          <p:nvPr/>
        </p:nvPicPr>
        <p:blipFill>
          <a:blip r:embed="rId4">
            <a:alphaModFix/>
          </a:blip>
          <a:stretch>
            <a:fillRect/>
          </a:stretch>
        </p:blipFill>
        <p:spPr>
          <a:xfrm>
            <a:off x="2736800" y="104525"/>
            <a:ext cx="3026175" cy="4694075"/>
          </a:xfrm>
          <a:prstGeom prst="rect">
            <a:avLst/>
          </a:prstGeom>
          <a:noFill/>
          <a:ln>
            <a:noFill/>
          </a:ln>
        </p:spPr>
      </p:pic>
      <p:sp>
        <p:nvSpPr>
          <p:cNvPr id="386" name="Google Shape;386;p49"/>
          <p:cNvSpPr txBox="1"/>
          <p:nvPr/>
        </p:nvSpPr>
        <p:spPr>
          <a:xfrm>
            <a:off x="5643675" y="425525"/>
            <a:ext cx="3359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Here we use the Jensen-Shannon Divergence to get the distance between attention distributions. </a:t>
            </a:r>
            <a:r>
              <a:rPr lang="en" sz="1100">
                <a:latin typeface="Roboto"/>
                <a:ea typeface="Roboto"/>
                <a:cs typeface="Roboto"/>
                <a:sym typeface="Roboto"/>
              </a:rPr>
              <a:t>We then c</a:t>
            </a:r>
            <a:r>
              <a:rPr lang="en" sz="1100">
                <a:latin typeface="Roboto"/>
                <a:ea typeface="Roboto"/>
                <a:cs typeface="Roboto"/>
                <a:sym typeface="Roboto"/>
              </a:rPr>
              <a:t>luster the BART attention heads into </a:t>
            </a:r>
            <a:r>
              <a:rPr lang="en" sz="1100">
                <a:latin typeface="Roboto"/>
                <a:ea typeface="Roboto"/>
                <a:cs typeface="Roboto"/>
                <a:sym typeface="Roboto"/>
              </a:rPr>
              <a:t>2 dimensional</a:t>
            </a:r>
            <a:r>
              <a:rPr lang="en" sz="1100">
                <a:latin typeface="Roboto"/>
                <a:ea typeface="Roboto"/>
                <a:cs typeface="Roboto"/>
                <a:sym typeface="Roboto"/>
              </a:rPr>
              <a:t> space. </a:t>
            </a:r>
            <a:endParaRPr sz="11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0"/>
          <p:cNvPicPr preferRelativeResize="0"/>
          <p:nvPr/>
        </p:nvPicPr>
        <p:blipFill>
          <a:blip r:embed="rId3">
            <a:alphaModFix/>
          </a:blip>
          <a:stretch>
            <a:fillRect/>
          </a:stretch>
        </p:blipFill>
        <p:spPr>
          <a:xfrm>
            <a:off x="0" y="694275"/>
            <a:ext cx="4075951" cy="4207251"/>
          </a:xfrm>
          <a:prstGeom prst="rect">
            <a:avLst/>
          </a:prstGeom>
          <a:noFill/>
          <a:ln>
            <a:noFill/>
          </a:ln>
        </p:spPr>
      </p:pic>
      <p:pic>
        <p:nvPicPr>
          <p:cNvPr id="392" name="Google Shape;392;p50"/>
          <p:cNvPicPr preferRelativeResize="0"/>
          <p:nvPr/>
        </p:nvPicPr>
        <p:blipFill>
          <a:blip r:embed="rId4">
            <a:alphaModFix/>
          </a:blip>
          <a:stretch>
            <a:fillRect/>
          </a:stretch>
        </p:blipFill>
        <p:spPr>
          <a:xfrm>
            <a:off x="4572000" y="656937"/>
            <a:ext cx="4026351" cy="4244575"/>
          </a:xfrm>
          <a:prstGeom prst="rect">
            <a:avLst/>
          </a:prstGeom>
          <a:noFill/>
          <a:ln>
            <a:noFill/>
          </a:ln>
        </p:spPr>
      </p:pic>
      <p:sp>
        <p:nvSpPr>
          <p:cNvPr id="393" name="Google Shape;393;p50"/>
          <p:cNvSpPr txBox="1"/>
          <p:nvPr/>
        </p:nvSpPr>
        <p:spPr>
          <a:xfrm>
            <a:off x="791325" y="4822500"/>
            <a:ext cx="1306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Encoder Attention</a:t>
            </a:r>
            <a:endParaRPr sz="1100">
              <a:solidFill>
                <a:schemeClr val="lt1"/>
              </a:solidFill>
              <a:latin typeface="Roboto"/>
              <a:ea typeface="Roboto"/>
              <a:cs typeface="Roboto"/>
              <a:sym typeface="Roboto"/>
            </a:endParaRPr>
          </a:p>
        </p:txBody>
      </p:sp>
      <p:sp>
        <p:nvSpPr>
          <p:cNvPr id="394" name="Google Shape;394;p50"/>
          <p:cNvSpPr txBox="1"/>
          <p:nvPr/>
        </p:nvSpPr>
        <p:spPr>
          <a:xfrm>
            <a:off x="5751300" y="4822500"/>
            <a:ext cx="1306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Roboto"/>
                <a:ea typeface="Roboto"/>
                <a:cs typeface="Roboto"/>
                <a:sym typeface="Roboto"/>
              </a:rPr>
              <a:t>De</a:t>
            </a:r>
            <a:r>
              <a:rPr lang="en" sz="1100">
                <a:solidFill>
                  <a:schemeClr val="lt1"/>
                </a:solidFill>
                <a:latin typeface="Roboto"/>
                <a:ea typeface="Roboto"/>
                <a:cs typeface="Roboto"/>
                <a:sym typeface="Roboto"/>
              </a:rPr>
              <a:t>coder Attention</a:t>
            </a:r>
            <a:endParaRPr sz="1100">
              <a:solidFill>
                <a:schemeClr val="lt1"/>
              </a:solidFill>
              <a:latin typeface="Roboto"/>
              <a:ea typeface="Roboto"/>
              <a:cs typeface="Roboto"/>
              <a:sym typeface="Roboto"/>
            </a:endParaRPr>
          </a:p>
        </p:txBody>
      </p:sp>
      <p:sp>
        <p:nvSpPr>
          <p:cNvPr id="395" name="Google Shape;395;p50"/>
          <p:cNvSpPr txBox="1"/>
          <p:nvPr/>
        </p:nvSpPr>
        <p:spPr>
          <a:xfrm>
            <a:off x="188450" y="232575"/>
            <a:ext cx="840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Here we analyse the relative positioning of the encoder and decoder attention of the model. We see how often the maximum attention weight is on preceding or successive tokens relative to the current token. It seems that not much heads focus on relative positions. </a:t>
            </a:r>
            <a:endParaRPr sz="9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1"/>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visualization of attention weights</a:t>
            </a:r>
            <a:endParaRPr/>
          </a:p>
        </p:txBody>
      </p:sp>
      <p:pic>
        <p:nvPicPr>
          <p:cNvPr id="401" name="Google Shape;401;p51"/>
          <p:cNvPicPr preferRelativeResize="0"/>
          <p:nvPr/>
        </p:nvPicPr>
        <p:blipFill>
          <a:blip r:embed="rId3">
            <a:alphaModFix/>
          </a:blip>
          <a:stretch>
            <a:fillRect/>
          </a:stretch>
        </p:blipFill>
        <p:spPr>
          <a:xfrm>
            <a:off x="0" y="930600"/>
            <a:ext cx="3729739" cy="1762350"/>
          </a:xfrm>
          <a:prstGeom prst="rect">
            <a:avLst/>
          </a:prstGeom>
          <a:noFill/>
          <a:ln>
            <a:noFill/>
          </a:ln>
        </p:spPr>
      </p:pic>
      <p:sp>
        <p:nvSpPr>
          <p:cNvPr id="402" name="Google Shape;402;p51"/>
          <p:cNvSpPr txBox="1"/>
          <p:nvPr/>
        </p:nvSpPr>
        <p:spPr>
          <a:xfrm>
            <a:off x="94350" y="507100"/>
            <a:ext cx="325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Raw attention</a:t>
            </a:r>
            <a:endParaRPr sz="1200">
              <a:solidFill>
                <a:srgbClr val="434343"/>
              </a:solidFill>
              <a:latin typeface="Roboto"/>
              <a:ea typeface="Roboto"/>
              <a:cs typeface="Roboto"/>
              <a:sym typeface="Roboto"/>
            </a:endParaRPr>
          </a:p>
        </p:txBody>
      </p:sp>
      <p:sp>
        <p:nvSpPr>
          <p:cNvPr id="403" name="Google Shape;403;p51"/>
          <p:cNvSpPr txBox="1"/>
          <p:nvPr/>
        </p:nvSpPr>
        <p:spPr>
          <a:xfrm>
            <a:off x="6544075" y="119250"/>
            <a:ext cx="438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Roboto"/>
                <a:ea typeface="Roboto"/>
                <a:cs typeface="Roboto"/>
                <a:sym typeface="Roboto"/>
              </a:rPr>
              <a:t>Model BART-Base from Facebook</a:t>
            </a:r>
            <a:endParaRPr sz="1200">
              <a:solidFill>
                <a:srgbClr val="666666"/>
              </a:solidFill>
              <a:latin typeface="Roboto"/>
              <a:ea typeface="Roboto"/>
              <a:cs typeface="Roboto"/>
              <a:sym typeface="Roboto"/>
            </a:endParaRPr>
          </a:p>
        </p:txBody>
      </p:sp>
      <p:pic>
        <p:nvPicPr>
          <p:cNvPr id="404" name="Google Shape;404;p51"/>
          <p:cNvPicPr preferRelativeResize="0"/>
          <p:nvPr/>
        </p:nvPicPr>
        <p:blipFill>
          <a:blip r:embed="rId4">
            <a:alphaModFix/>
          </a:blip>
          <a:stretch>
            <a:fillRect/>
          </a:stretch>
        </p:blipFill>
        <p:spPr>
          <a:xfrm>
            <a:off x="4431151" y="786500"/>
            <a:ext cx="4128375" cy="1883450"/>
          </a:xfrm>
          <a:prstGeom prst="rect">
            <a:avLst/>
          </a:prstGeom>
          <a:noFill/>
          <a:ln>
            <a:noFill/>
          </a:ln>
        </p:spPr>
      </p:pic>
      <p:pic>
        <p:nvPicPr>
          <p:cNvPr id="405" name="Google Shape;405;p51"/>
          <p:cNvPicPr preferRelativeResize="0"/>
          <p:nvPr/>
        </p:nvPicPr>
        <p:blipFill>
          <a:blip r:embed="rId5">
            <a:alphaModFix/>
          </a:blip>
          <a:stretch>
            <a:fillRect/>
          </a:stretch>
        </p:blipFill>
        <p:spPr>
          <a:xfrm>
            <a:off x="94349" y="3015750"/>
            <a:ext cx="4040514" cy="1883450"/>
          </a:xfrm>
          <a:prstGeom prst="rect">
            <a:avLst/>
          </a:prstGeom>
          <a:noFill/>
          <a:ln>
            <a:noFill/>
          </a:ln>
        </p:spPr>
      </p:pic>
      <p:sp>
        <p:nvSpPr>
          <p:cNvPr id="406" name="Google Shape;406;p51"/>
          <p:cNvSpPr txBox="1"/>
          <p:nvPr/>
        </p:nvSpPr>
        <p:spPr>
          <a:xfrm>
            <a:off x="4588100" y="507100"/>
            <a:ext cx="218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Attention rollout</a:t>
            </a:r>
            <a:endParaRPr sz="1200">
              <a:solidFill>
                <a:srgbClr val="434343"/>
              </a:solidFill>
              <a:latin typeface="Roboto"/>
              <a:ea typeface="Roboto"/>
              <a:cs typeface="Roboto"/>
              <a:sym typeface="Roboto"/>
            </a:endParaRPr>
          </a:p>
        </p:txBody>
      </p:sp>
      <p:sp>
        <p:nvSpPr>
          <p:cNvPr id="407" name="Google Shape;407;p51"/>
          <p:cNvSpPr txBox="1"/>
          <p:nvPr/>
        </p:nvSpPr>
        <p:spPr>
          <a:xfrm>
            <a:off x="94350" y="2692950"/>
            <a:ext cx="218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Attention flow</a:t>
            </a:r>
            <a:endParaRPr sz="1200">
              <a:solidFill>
                <a:srgbClr val="434343"/>
              </a:solidFill>
              <a:latin typeface="Roboto"/>
              <a:ea typeface="Roboto"/>
              <a:cs typeface="Roboto"/>
              <a:sym typeface="Roboto"/>
            </a:endParaRPr>
          </a:p>
        </p:txBody>
      </p:sp>
      <p:sp>
        <p:nvSpPr>
          <p:cNvPr id="408" name="Google Shape;408;p51"/>
          <p:cNvSpPr txBox="1"/>
          <p:nvPr/>
        </p:nvSpPr>
        <p:spPr>
          <a:xfrm>
            <a:off x="4346625" y="2967900"/>
            <a:ext cx="35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09" name="Google Shape;409;p51"/>
          <p:cNvSpPr txBox="1"/>
          <p:nvPr/>
        </p:nvSpPr>
        <p:spPr>
          <a:xfrm>
            <a:off x="4225875" y="2692950"/>
            <a:ext cx="4250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We can </a:t>
            </a:r>
            <a:r>
              <a:rPr lang="en" sz="1200">
                <a:latin typeface="Roboto"/>
                <a:ea typeface="Roboto"/>
                <a:cs typeface="Roboto"/>
                <a:sym typeface="Roboto"/>
              </a:rPr>
              <a:t>still </a:t>
            </a:r>
            <a:r>
              <a:rPr lang="en" sz="1200">
                <a:latin typeface="Roboto"/>
                <a:ea typeface="Roboto"/>
                <a:cs typeface="Roboto"/>
                <a:sym typeface="Roboto"/>
              </a:rPr>
              <a:t>see the dominance </a:t>
            </a:r>
            <a:r>
              <a:rPr lang="en" sz="1200">
                <a:latin typeface="Roboto"/>
                <a:ea typeface="Roboto"/>
                <a:cs typeface="Roboto"/>
                <a:sym typeface="Roboto"/>
              </a:rPr>
              <a:t>of [CLS] token for BART model in the raw and rollout attention</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No dominant tokens can be observed from the attention flow graph, no input tokens are important for the prediction.</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MASK token has the same behaviour than other tokens</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From the raw attention map, the most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we get deep, the most the information is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contextualized. Many of them carry</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the same kind of information.</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1081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 </a:t>
            </a:r>
            <a:r>
              <a:rPr lang="en" sz="2111"/>
              <a:t>Analysis of BERT</a:t>
            </a:r>
            <a:endParaRPr sz="2111"/>
          </a:p>
        </p:txBody>
      </p:sp>
      <p:sp>
        <p:nvSpPr>
          <p:cNvPr id="104" name="Google Shape;104;p16"/>
          <p:cNvSpPr txBox="1"/>
          <p:nvPr>
            <p:ph idx="1" type="body"/>
          </p:nvPr>
        </p:nvSpPr>
        <p:spPr>
          <a:xfrm>
            <a:off x="311700" y="9022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Specific attention heads in the model were found to exhibit distinct behavior in BERT for the Text Classification task.</a:t>
            </a:r>
            <a:endParaRPr/>
          </a:p>
          <a:p>
            <a:pPr indent="-323850" lvl="0" marL="457200" rtl="0" algn="l">
              <a:spcBef>
                <a:spcPts val="1200"/>
              </a:spcBef>
              <a:spcAft>
                <a:spcPts val="0"/>
              </a:spcAft>
              <a:buSzPts val="1500"/>
              <a:buChar char="●"/>
            </a:pPr>
            <a:r>
              <a:rPr lang="en" sz="1500"/>
              <a:t>Relative Position</a:t>
            </a:r>
            <a:endParaRPr sz="1500"/>
          </a:p>
          <a:p>
            <a:pPr indent="-323850" lvl="0" marL="457200" rtl="0" algn="l">
              <a:spcBef>
                <a:spcPts val="0"/>
              </a:spcBef>
              <a:spcAft>
                <a:spcPts val="0"/>
              </a:spcAft>
              <a:buSzPts val="1500"/>
              <a:buChar char="●"/>
            </a:pPr>
            <a:r>
              <a:rPr lang="en" sz="1500"/>
              <a:t>Attending to Separator Tokens</a:t>
            </a:r>
            <a:endParaRPr sz="1500"/>
          </a:p>
          <a:p>
            <a:pPr indent="-323850" lvl="0" marL="457200" rtl="0" algn="l">
              <a:spcBef>
                <a:spcPts val="0"/>
              </a:spcBef>
              <a:spcAft>
                <a:spcPts val="0"/>
              </a:spcAft>
              <a:buSzPts val="1500"/>
              <a:buChar char="●"/>
            </a:pPr>
            <a:r>
              <a:rPr lang="en" sz="1500"/>
              <a:t>Focused vs Broad Attention</a:t>
            </a:r>
            <a:endParaRPr sz="1500"/>
          </a:p>
          <a:p>
            <a:pPr indent="0" lvl="0" marL="0" rtl="0" algn="l">
              <a:spcBef>
                <a:spcPts val="1200"/>
              </a:spcBef>
              <a:spcAft>
                <a:spcPts val="1200"/>
              </a:spcAft>
              <a:buNone/>
            </a:pPr>
            <a:r>
              <a:t/>
            </a:r>
            <a:endParaRPr/>
          </a:p>
        </p:txBody>
      </p:sp>
      <p:pic>
        <p:nvPicPr>
          <p:cNvPr id="105" name="Google Shape;105;p16"/>
          <p:cNvPicPr preferRelativeResize="0"/>
          <p:nvPr/>
        </p:nvPicPr>
        <p:blipFill>
          <a:blip r:embed="rId3">
            <a:alphaModFix/>
          </a:blip>
          <a:stretch>
            <a:fillRect/>
          </a:stretch>
        </p:blipFill>
        <p:spPr>
          <a:xfrm>
            <a:off x="3840275" y="1648037"/>
            <a:ext cx="4786399" cy="2152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2"/>
          <p:cNvPicPr preferRelativeResize="0"/>
          <p:nvPr/>
        </p:nvPicPr>
        <p:blipFill>
          <a:blip r:embed="rId3">
            <a:alphaModFix/>
          </a:blip>
          <a:stretch>
            <a:fillRect/>
          </a:stretch>
        </p:blipFill>
        <p:spPr>
          <a:xfrm>
            <a:off x="155569" y="520375"/>
            <a:ext cx="4416424" cy="2071900"/>
          </a:xfrm>
          <a:prstGeom prst="rect">
            <a:avLst/>
          </a:prstGeom>
          <a:noFill/>
          <a:ln>
            <a:noFill/>
          </a:ln>
        </p:spPr>
      </p:pic>
      <p:sp>
        <p:nvSpPr>
          <p:cNvPr id="415" name="Google Shape;415;p52"/>
          <p:cNvSpPr txBox="1"/>
          <p:nvPr/>
        </p:nvSpPr>
        <p:spPr>
          <a:xfrm>
            <a:off x="6776825" y="151075"/>
            <a:ext cx="198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Roboto"/>
                <a:ea typeface="Roboto"/>
                <a:cs typeface="Roboto"/>
                <a:sym typeface="Roboto"/>
              </a:rPr>
              <a:t>Model Bert-base-uncased</a:t>
            </a:r>
            <a:endParaRPr sz="1200">
              <a:solidFill>
                <a:srgbClr val="666666"/>
              </a:solidFill>
              <a:latin typeface="Roboto"/>
              <a:ea typeface="Roboto"/>
              <a:cs typeface="Roboto"/>
              <a:sym typeface="Roboto"/>
            </a:endParaRPr>
          </a:p>
        </p:txBody>
      </p:sp>
      <p:pic>
        <p:nvPicPr>
          <p:cNvPr id="416" name="Google Shape;416;p52"/>
          <p:cNvPicPr preferRelativeResize="0"/>
          <p:nvPr/>
        </p:nvPicPr>
        <p:blipFill>
          <a:blip r:embed="rId4">
            <a:alphaModFix/>
          </a:blip>
          <a:stretch>
            <a:fillRect/>
          </a:stretch>
        </p:blipFill>
        <p:spPr>
          <a:xfrm>
            <a:off x="4793325" y="577625"/>
            <a:ext cx="4189649" cy="1957400"/>
          </a:xfrm>
          <a:prstGeom prst="rect">
            <a:avLst/>
          </a:prstGeom>
          <a:noFill/>
          <a:ln>
            <a:noFill/>
          </a:ln>
        </p:spPr>
      </p:pic>
      <p:pic>
        <p:nvPicPr>
          <p:cNvPr id="417" name="Google Shape;417;p52"/>
          <p:cNvPicPr preferRelativeResize="0"/>
          <p:nvPr/>
        </p:nvPicPr>
        <p:blipFill>
          <a:blip r:embed="rId5">
            <a:alphaModFix/>
          </a:blip>
          <a:stretch>
            <a:fillRect/>
          </a:stretch>
        </p:blipFill>
        <p:spPr>
          <a:xfrm>
            <a:off x="155575" y="2941059"/>
            <a:ext cx="4416425" cy="1977316"/>
          </a:xfrm>
          <a:prstGeom prst="rect">
            <a:avLst/>
          </a:prstGeom>
          <a:noFill/>
          <a:ln>
            <a:noFill/>
          </a:ln>
        </p:spPr>
      </p:pic>
      <p:sp>
        <p:nvSpPr>
          <p:cNvPr id="418" name="Google Shape;418;p52"/>
          <p:cNvSpPr txBox="1"/>
          <p:nvPr/>
        </p:nvSpPr>
        <p:spPr>
          <a:xfrm>
            <a:off x="94350" y="208325"/>
            <a:ext cx="325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Raw attention</a:t>
            </a:r>
            <a:endParaRPr sz="1200">
              <a:solidFill>
                <a:srgbClr val="434343"/>
              </a:solidFill>
              <a:latin typeface="Roboto"/>
              <a:ea typeface="Roboto"/>
              <a:cs typeface="Roboto"/>
              <a:sym typeface="Roboto"/>
            </a:endParaRPr>
          </a:p>
        </p:txBody>
      </p:sp>
      <p:sp>
        <p:nvSpPr>
          <p:cNvPr id="419" name="Google Shape;419;p52"/>
          <p:cNvSpPr txBox="1"/>
          <p:nvPr/>
        </p:nvSpPr>
        <p:spPr>
          <a:xfrm>
            <a:off x="4853725" y="301850"/>
            <a:ext cx="218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Attention rollout</a:t>
            </a:r>
            <a:endParaRPr sz="1200">
              <a:solidFill>
                <a:srgbClr val="434343"/>
              </a:solidFill>
              <a:latin typeface="Roboto"/>
              <a:ea typeface="Roboto"/>
              <a:cs typeface="Roboto"/>
              <a:sym typeface="Roboto"/>
            </a:endParaRPr>
          </a:p>
        </p:txBody>
      </p:sp>
      <p:sp>
        <p:nvSpPr>
          <p:cNvPr id="420" name="Google Shape;420;p52"/>
          <p:cNvSpPr txBox="1"/>
          <p:nvPr/>
        </p:nvSpPr>
        <p:spPr>
          <a:xfrm>
            <a:off x="155575" y="2571750"/>
            <a:ext cx="218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Attention flow</a:t>
            </a:r>
            <a:endParaRPr sz="1200">
              <a:solidFill>
                <a:srgbClr val="434343"/>
              </a:solidFill>
              <a:latin typeface="Roboto"/>
              <a:ea typeface="Roboto"/>
              <a:cs typeface="Roboto"/>
              <a:sym typeface="Roboto"/>
            </a:endParaRPr>
          </a:p>
        </p:txBody>
      </p:sp>
      <p:sp>
        <p:nvSpPr>
          <p:cNvPr id="421" name="Google Shape;421;p52"/>
          <p:cNvSpPr txBox="1"/>
          <p:nvPr/>
        </p:nvSpPr>
        <p:spPr>
          <a:xfrm>
            <a:off x="4660550" y="2607975"/>
            <a:ext cx="32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427" name="Google Shape;427;p5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Fine tuning on large models such as BART-large could not be done because of lack of computational resources.</a:t>
            </a:r>
            <a:endParaRPr/>
          </a:p>
          <a:p>
            <a:pPr indent="-342900" lvl="0" marL="457200" rtl="0" algn="l">
              <a:spcBef>
                <a:spcPts val="0"/>
              </a:spcBef>
              <a:spcAft>
                <a:spcPts val="0"/>
              </a:spcAft>
              <a:buSzPts val="1800"/>
              <a:buChar char="●"/>
            </a:pPr>
            <a:r>
              <a:rPr lang="en"/>
              <a:t>Lack of domain knowledge.</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learned.</a:t>
            </a:r>
            <a:endParaRPr/>
          </a:p>
        </p:txBody>
      </p:sp>
      <p:sp>
        <p:nvSpPr>
          <p:cNvPr id="433" name="Google Shape;433;p5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BART and BERT models have similar attention behaviour.</a:t>
            </a:r>
            <a:endParaRPr/>
          </a:p>
          <a:p>
            <a:pPr indent="-342900" lvl="0" marL="457200" rtl="0" algn="l">
              <a:spcBef>
                <a:spcPts val="0"/>
              </a:spcBef>
              <a:spcAft>
                <a:spcPts val="0"/>
              </a:spcAft>
              <a:buSzPts val="1800"/>
              <a:buChar char="●"/>
            </a:pPr>
            <a:r>
              <a:rPr lang="en"/>
              <a:t>The attentions in BART model are broader in lower layers.</a:t>
            </a:r>
            <a:endParaRPr/>
          </a:p>
          <a:p>
            <a:pPr indent="-342900" lvl="0" marL="457200" rtl="0" algn="l">
              <a:spcBef>
                <a:spcPts val="0"/>
              </a:spcBef>
              <a:spcAft>
                <a:spcPts val="0"/>
              </a:spcAft>
              <a:buSzPts val="1800"/>
              <a:buChar char="●"/>
            </a:pPr>
            <a:r>
              <a:rPr lang="en"/>
              <a:t>Most of the Attention in T5-base seems to be on the &lt;/s&gt; token for summarization task. This seems to be a noop option.</a:t>
            </a:r>
            <a:endParaRPr/>
          </a:p>
          <a:p>
            <a:pPr indent="-342900" lvl="0" marL="457200" rtl="0" algn="l">
              <a:spcBef>
                <a:spcPts val="0"/>
              </a:spcBef>
              <a:spcAft>
                <a:spcPts val="0"/>
              </a:spcAft>
              <a:buSzPts val="1800"/>
              <a:buChar char="●"/>
            </a:pPr>
            <a:r>
              <a:rPr lang="en"/>
              <a:t>The output generated for our input tokens was mostly copied from the input sentence, with some additional words generated, and the behaviour of the attention in the model seems to verify that. </a:t>
            </a:r>
            <a:endParaRPr/>
          </a:p>
          <a:p>
            <a:pPr indent="-342900" lvl="0" marL="457200" rtl="0" algn="l">
              <a:spcBef>
                <a:spcPts val="0"/>
              </a:spcBef>
              <a:spcAft>
                <a:spcPts val="0"/>
              </a:spcAft>
              <a:buSzPts val="1800"/>
              <a:buChar char="●"/>
            </a:pPr>
            <a:r>
              <a:rPr lang="en"/>
              <a:t>The attention of the T5 model changes based on the preceding task prefix supplied to the model.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439" name="Google Shape;439;p55"/>
          <p:cNvSpPr txBox="1"/>
          <p:nvPr>
            <p:ph idx="1" type="body"/>
          </p:nvPr>
        </p:nvSpPr>
        <p:spPr>
          <a:xfrm>
            <a:off x="311700" y="1229875"/>
            <a:ext cx="8520600" cy="33390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lang="en" sz="1400"/>
              <a:t>The attention behaviour of BART and BERT models are mostly similar. Since BART is BERT based, that means that the training procedure doesn’t modify the attention behaviour of a model in considering ways.</a:t>
            </a:r>
            <a:endParaRPr sz="1400"/>
          </a:p>
          <a:p>
            <a:pPr indent="0" lvl="0" marL="0" rtl="0" algn="l">
              <a:spcBef>
                <a:spcPts val="1200"/>
              </a:spcBef>
              <a:spcAft>
                <a:spcPts val="0"/>
              </a:spcAft>
              <a:buNone/>
            </a:pPr>
            <a:r>
              <a:rPr lang="en" sz="1400"/>
              <a:t>In case of BART the attention focus mostly on the starting token [CLS] rather than the ending token [SEP] whereas the BERT focuses mostly on the [SEP] token. Attention on both of these models are broad especially on the lower layers. </a:t>
            </a:r>
            <a:endParaRPr sz="1400"/>
          </a:p>
          <a:p>
            <a:pPr indent="0" lvl="0" marL="0" rtl="0" algn="l">
              <a:spcBef>
                <a:spcPts val="1200"/>
              </a:spcBef>
              <a:spcAft>
                <a:spcPts val="0"/>
              </a:spcAft>
              <a:buNone/>
            </a:pPr>
            <a:r>
              <a:rPr lang="en" sz="1400"/>
              <a:t>With</a:t>
            </a:r>
            <a:r>
              <a:rPr lang="en" sz="1400"/>
              <a:t> the T5 model,  the cross-attention in the model changes based on the task prefix supplied to the model. The attention patterns in the encoder are broadly similar except for the addition of patterns relating to </a:t>
            </a:r>
            <a:r>
              <a:rPr lang="en" sz="1400"/>
              <a:t>the</a:t>
            </a:r>
            <a:r>
              <a:rPr lang="en" sz="1400"/>
              <a:t> task prefix. </a:t>
            </a:r>
            <a:endParaRPr sz="1400"/>
          </a:p>
          <a:p>
            <a:pPr indent="0" lvl="0" marL="0" rtl="0" algn="l">
              <a:spcBef>
                <a:spcPts val="1200"/>
              </a:spcBef>
              <a:spcAft>
                <a:spcPts val="1200"/>
              </a:spcAft>
              <a:buNone/>
            </a:pPr>
            <a:r>
              <a:rPr lang="en" sz="1400"/>
              <a:t>The model also seems to focus a lot on the end token &lt;/s&gt;.  The attention on &lt;/s&gt; seems to be similar to a noop. However, there is less attention to the &lt;/s&gt; token for the machine translation task than for the summarization task.</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6"/>
          <p:cNvSpPr txBox="1"/>
          <p:nvPr/>
        </p:nvSpPr>
        <p:spPr>
          <a:xfrm>
            <a:off x="2142550" y="2261925"/>
            <a:ext cx="42999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100">
                <a:solidFill>
                  <a:schemeClr val="lt1"/>
                </a:solidFill>
                <a:latin typeface="Roboto"/>
                <a:ea typeface="Roboto"/>
                <a:cs typeface="Roboto"/>
                <a:sym typeface="Roboto"/>
              </a:rPr>
              <a:t>Thank You!</a:t>
            </a:r>
            <a:endParaRPr b="1" sz="41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1081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11" name="Google Shape;111;p17"/>
          <p:cNvSpPr txBox="1"/>
          <p:nvPr>
            <p:ph idx="1" type="body"/>
          </p:nvPr>
        </p:nvSpPr>
        <p:spPr>
          <a:xfrm>
            <a:off x="311700" y="763425"/>
            <a:ext cx="8520600" cy="39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We look at the attention heads of the T-5 &amp; BART model to examine what the model is looking at when it summarizes the text. </a:t>
            </a:r>
            <a:endParaRPr sz="1500"/>
          </a:p>
          <a:p>
            <a:pPr indent="0" lvl="0" marL="0" rtl="0" algn="l">
              <a:spcBef>
                <a:spcPts val="1200"/>
              </a:spcBef>
              <a:spcAft>
                <a:spcPts val="0"/>
              </a:spcAft>
              <a:buNone/>
            </a:pPr>
            <a:r>
              <a:rPr lang="en" sz="1500" u="sng"/>
              <a:t>Perspectives Applied:</a:t>
            </a:r>
            <a:endParaRPr sz="1500" u="sng"/>
          </a:p>
          <a:p>
            <a:pPr indent="0" lvl="0" marL="0" rtl="0" algn="l">
              <a:spcBef>
                <a:spcPts val="1200"/>
              </a:spcBef>
              <a:spcAft>
                <a:spcPts val="0"/>
              </a:spcAft>
              <a:buNone/>
            </a:pPr>
            <a:r>
              <a:rPr lang="en" sz="1500"/>
              <a:t>i) B</a:t>
            </a:r>
            <a:r>
              <a:rPr lang="en" sz="1500"/>
              <a:t>ehavior of attention heads for Text Classification task versus Text Summarization task </a:t>
            </a:r>
            <a:endParaRPr sz="1500"/>
          </a:p>
          <a:p>
            <a:pPr indent="0" lvl="0" marL="0" rtl="0" algn="l">
              <a:spcBef>
                <a:spcPts val="1200"/>
              </a:spcBef>
              <a:spcAft>
                <a:spcPts val="1200"/>
              </a:spcAft>
              <a:buNone/>
            </a:pPr>
            <a:r>
              <a:rPr lang="en" sz="1500"/>
              <a:t>ii) Possibility of use of Attention heads for explainability of the model</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TBD</a:t>
            </a:r>
            <a:endParaRPr/>
          </a:p>
        </p:txBody>
      </p:sp>
      <p:sp>
        <p:nvSpPr>
          <p:cNvPr id="117" name="Google Shape;117;p18"/>
          <p:cNvSpPr txBox="1"/>
          <p:nvPr>
            <p:ph idx="1" type="body"/>
          </p:nvPr>
        </p:nvSpPr>
        <p:spPr>
          <a:xfrm>
            <a:off x="311700" y="1017800"/>
            <a:ext cx="85206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Examine BART attention heads for:</a:t>
            </a:r>
            <a:endParaRPr sz="1500"/>
          </a:p>
          <a:p>
            <a:pPr indent="-298450" lvl="0" marL="457200" rtl="0" algn="l">
              <a:spcBef>
                <a:spcPts val="1200"/>
              </a:spcBef>
              <a:spcAft>
                <a:spcPts val="0"/>
              </a:spcAft>
              <a:buSzPts val="1100"/>
              <a:buChar char="●"/>
            </a:pPr>
            <a:r>
              <a:rPr lang="en" sz="1100"/>
              <a:t>Co-reference resolution</a:t>
            </a:r>
            <a:endParaRPr sz="1100"/>
          </a:p>
          <a:p>
            <a:pPr indent="-298450" lvl="0" marL="457200" rtl="0" algn="l">
              <a:spcBef>
                <a:spcPts val="0"/>
              </a:spcBef>
              <a:spcAft>
                <a:spcPts val="0"/>
              </a:spcAft>
              <a:buSzPts val="1100"/>
              <a:buChar char="●"/>
            </a:pPr>
            <a:r>
              <a:rPr lang="en" sz="1100"/>
              <a:t>Anaphora</a:t>
            </a:r>
            <a:endParaRPr sz="1100"/>
          </a:p>
          <a:p>
            <a:pPr indent="-298450" lvl="0" marL="457200" rtl="0" algn="l">
              <a:spcBef>
                <a:spcPts val="0"/>
              </a:spcBef>
              <a:spcAft>
                <a:spcPts val="0"/>
              </a:spcAft>
              <a:buSzPts val="1100"/>
              <a:buChar char="●"/>
            </a:pPr>
            <a:r>
              <a:rPr lang="en" sz="1100"/>
              <a:t>Entity Linking</a:t>
            </a:r>
            <a:endParaRPr sz="1100"/>
          </a:p>
          <a:p>
            <a:pPr indent="-298450" lvl="0" marL="457200" rtl="0" algn="l">
              <a:spcBef>
                <a:spcPts val="0"/>
              </a:spcBef>
              <a:spcAft>
                <a:spcPts val="0"/>
              </a:spcAft>
              <a:buSzPts val="1100"/>
              <a:buChar char="●"/>
            </a:pPr>
            <a:r>
              <a:rPr lang="en" sz="1100"/>
              <a:t>Relative Position</a:t>
            </a:r>
            <a:endParaRPr sz="1100"/>
          </a:p>
          <a:p>
            <a:pPr indent="-298450" lvl="0" marL="457200" rtl="0" algn="l">
              <a:spcBef>
                <a:spcPts val="0"/>
              </a:spcBef>
              <a:spcAft>
                <a:spcPts val="0"/>
              </a:spcAft>
              <a:buSzPts val="1100"/>
              <a:buChar char="●"/>
            </a:pPr>
            <a:r>
              <a:rPr lang="en" sz="1100"/>
              <a:t>NER</a:t>
            </a:r>
            <a:endParaRPr sz="1100"/>
          </a:p>
          <a:p>
            <a:pPr indent="-298450" lvl="0" marL="457200" rtl="0" algn="l">
              <a:spcBef>
                <a:spcPts val="0"/>
              </a:spcBef>
              <a:spcAft>
                <a:spcPts val="0"/>
              </a:spcAft>
              <a:buSzPts val="1100"/>
              <a:buChar char="●"/>
            </a:pPr>
            <a:r>
              <a:rPr lang="en" sz="1100"/>
              <a:t>Dependency Parsing</a:t>
            </a:r>
            <a:endParaRPr sz="1100"/>
          </a:p>
          <a:p>
            <a:pPr indent="-298450" lvl="0" marL="457200" rtl="0" algn="l">
              <a:spcBef>
                <a:spcPts val="0"/>
              </a:spcBef>
              <a:spcAft>
                <a:spcPts val="0"/>
              </a:spcAft>
              <a:buSzPts val="1100"/>
              <a:buChar char="●"/>
            </a:pPr>
            <a:r>
              <a:rPr lang="en" sz="1100"/>
              <a:t>POS tagging, etc</a:t>
            </a:r>
            <a:endParaRPr sz="1100"/>
          </a:p>
          <a:p>
            <a:pPr indent="0" lvl="0" marL="0" rtl="0" algn="l">
              <a:spcBef>
                <a:spcPts val="1200"/>
              </a:spcBef>
              <a:spcAft>
                <a:spcPts val="0"/>
              </a:spcAft>
              <a:buNone/>
            </a:pPr>
            <a:r>
              <a:rPr lang="en" sz="1100"/>
              <a:t>Use Input </a:t>
            </a:r>
            <a:r>
              <a:rPr lang="en" sz="1100"/>
              <a:t>example using Synonyms, Antonyms and compare/contrast attention weights/outputs.</a:t>
            </a:r>
            <a:endParaRPr sz="1100"/>
          </a:p>
          <a:p>
            <a:pPr indent="0" lvl="0" marL="0" rtl="0" algn="l">
              <a:spcBef>
                <a:spcPts val="1200"/>
              </a:spcBef>
              <a:spcAft>
                <a:spcPts val="0"/>
              </a:spcAft>
              <a:buNone/>
            </a:pPr>
            <a:r>
              <a:rPr lang="en" sz="1100"/>
              <a:t>(Optional) see if we can change the attention weights somehow and observe model output.</a:t>
            </a:r>
            <a:endParaRPr sz="1100"/>
          </a:p>
          <a:p>
            <a:pPr indent="0" lvl="0" marL="0" rtl="0" algn="l">
              <a:spcBef>
                <a:spcPts val="1200"/>
              </a:spcBef>
              <a:spcAft>
                <a:spcPts val="0"/>
              </a:spcAft>
              <a:buNone/>
            </a:pPr>
            <a:r>
              <a:rPr lang="en" sz="1100" u="sng">
                <a:solidFill>
                  <a:schemeClr val="hlink"/>
                </a:solidFill>
                <a:hlinkClick r:id="rId3"/>
              </a:rPr>
              <a:t>https://arxiv.org/abs/1904.02679</a:t>
            </a:r>
            <a:r>
              <a:rPr lang="en" sz="1100"/>
              <a:t> - Visualizing attention</a:t>
            </a:r>
            <a:endParaRPr sz="1100"/>
          </a:p>
          <a:p>
            <a:pPr indent="0" lvl="0" marL="0" rtl="0" algn="l">
              <a:spcBef>
                <a:spcPts val="1200"/>
              </a:spcBef>
              <a:spcAft>
                <a:spcPts val="1200"/>
              </a:spcAft>
              <a:buNone/>
            </a:pPr>
            <a:r>
              <a:rPr lang="en" sz="1100" u="sng">
                <a:solidFill>
                  <a:schemeClr val="hlink"/>
                </a:solidFill>
                <a:hlinkClick r:id="rId4"/>
              </a:rPr>
              <a:t>https://github.com/flairNLP/flair</a:t>
            </a:r>
            <a:r>
              <a:rPr lang="en" sz="1100"/>
              <a:t> - Sentence tagging for NER, POS etc</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Fine-tuning T5-small model</a:t>
            </a:r>
            <a:endParaRPr/>
          </a:p>
        </p:txBody>
      </p:sp>
      <p:sp>
        <p:nvSpPr>
          <p:cNvPr id="123" name="Google Shape;123;p19"/>
          <p:cNvSpPr txBox="1"/>
          <p:nvPr>
            <p:ph idx="1" type="body"/>
          </p:nvPr>
        </p:nvSpPr>
        <p:spPr>
          <a:xfrm>
            <a:off x="311700" y="10178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T5-small model was fine-tuned using the pre-trained model and Trainer API from the huggingface library. XSum dataset was used for fine-tuning the model. The training parameters were as following:</a:t>
            </a:r>
            <a:endParaRPr/>
          </a:p>
          <a:p>
            <a:pPr indent="-342900" lvl="0" marL="457200" rtl="0" algn="l">
              <a:spcBef>
                <a:spcPts val="1200"/>
              </a:spcBef>
              <a:spcAft>
                <a:spcPts val="0"/>
              </a:spcAft>
              <a:buSzPts val="1800"/>
              <a:buChar char="●"/>
            </a:pPr>
            <a:r>
              <a:rPr lang="en"/>
              <a:t>Epochs = 5</a:t>
            </a:r>
            <a:endParaRPr/>
          </a:p>
          <a:p>
            <a:pPr indent="-342900" lvl="0" marL="457200" rtl="0" algn="l">
              <a:spcBef>
                <a:spcPts val="0"/>
              </a:spcBef>
              <a:spcAft>
                <a:spcPts val="0"/>
              </a:spcAft>
              <a:buSzPts val="1800"/>
              <a:buChar char="●"/>
            </a:pPr>
            <a:r>
              <a:rPr lang="en"/>
              <a:t>Learning rate = 2e-5</a:t>
            </a:r>
            <a:endParaRPr/>
          </a:p>
          <a:p>
            <a:pPr indent="-342900" lvl="0" marL="457200" rtl="0" algn="l">
              <a:spcBef>
                <a:spcPts val="0"/>
              </a:spcBef>
              <a:spcAft>
                <a:spcPts val="0"/>
              </a:spcAft>
              <a:buSzPts val="1800"/>
              <a:buChar char="●"/>
            </a:pPr>
            <a:r>
              <a:rPr lang="en"/>
              <a:t>Weight decay = 0</a:t>
            </a:r>
            <a:endParaRPr/>
          </a:p>
          <a:p>
            <a:pPr indent="-342900" lvl="0" marL="457200" rtl="0" algn="l">
              <a:spcBef>
                <a:spcPts val="0"/>
              </a:spcBef>
              <a:spcAft>
                <a:spcPts val="0"/>
              </a:spcAft>
              <a:buSzPts val="1800"/>
              <a:buChar char="●"/>
            </a:pPr>
            <a:r>
              <a:rPr lang="en"/>
              <a:t>Learning rate scheduler = ‘linear’</a:t>
            </a:r>
            <a:endParaRPr/>
          </a:p>
          <a:p>
            <a:pPr indent="-342900" lvl="0" marL="457200" rtl="0" algn="l">
              <a:spcBef>
                <a:spcPts val="0"/>
              </a:spcBef>
              <a:spcAft>
                <a:spcPts val="0"/>
              </a:spcAft>
              <a:buSzPts val="1800"/>
              <a:buChar char="●"/>
            </a:pPr>
            <a:r>
              <a:rPr lang="en"/>
              <a:t>Optimizer = Adam</a:t>
            </a:r>
            <a:endParaRPr/>
          </a:p>
          <a:p>
            <a:pPr indent="0" lvl="0" marL="0" rtl="0" algn="l">
              <a:spcBef>
                <a:spcPts val="1200"/>
              </a:spcBef>
              <a:spcAft>
                <a:spcPts val="1200"/>
              </a:spcAft>
              <a:buNone/>
            </a:pPr>
            <a:r>
              <a:t/>
            </a:r>
            <a:endParaRPr/>
          </a:p>
        </p:txBody>
      </p:sp>
      <p:sp>
        <p:nvSpPr>
          <p:cNvPr id="124" name="Google Shape;124;p19"/>
          <p:cNvSpPr txBox="1"/>
          <p:nvPr/>
        </p:nvSpPr>
        <p:spPr>
          <a:xfrm>
            <a:off x="5318200" y="2150750"/>
            <a:ext cx="3585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Dataset:</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Extreme Summarization (XSum) dataset which consists of BBC articles from a range of domains.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Training samples: 204,045</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192250" y="1338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T5 small - Fine-tuning - Training loss</a:t>
            </a:r>
            <a:endParaRPr/>
          </a:p>
        </p:txBody>
      </p:sp>
      <p:pic>
        <p:nvPicPr>
          <p:cNvPr id="130" name="Google Shape;130;p20"/>
          <p:cNvPicPr preferRelativeResize="0"/>
          <p:nvPr/>
        </p:nvPicPr>
        <p:blipFill>
          <a:blip r:embed="rId3">
            <a:alphaModFix/>
          </a:blip>
          <a:stretch>
            <a:fillRect/>
          </a:stretch>
        </p:blipFill>
        <p:spPr>
          <a:xfrm>
            <a:off x="152400" y="894000"/>
            <a:ext cx="8839200" cy="29733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192250" y="1338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T5 small - Fine-tuning - Validation loss</a:t>
            </a:r>
            <a:endParaRPr/>
          </a:p>
        </p:txBody>
      </p:sp>
      <p:pic>
        <p:nvPicPr>
          <p:cNvPr id="136" name="Google Shape;136;p21"/>
          <p:cNvPicPr preferRelativeResize="0"/>
          <p:nvPr/>
        </p:nvPicPr>
        <p:blipFill>
          <a:blip r:embed="rId3">
            <a:alphaModFix/>
          </a:blip>
          <a:stretch>
            <a:fillRect/>
          </a:stretch>
        </p:blipFill>
        <p:spPr>
          <a:xfrm>
            <a:off x="152400" y="894000"/>
            <a:ext cx="8839201" cy="29626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